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29"/>
  </p:notesMasterIdLst>
  <p:sldIdLst>
    <p:sldId id="449" r:id="rId2"/>
    <p:sldId id="445" r:id="rId3"/>
    <p:sldId id="423" r:id="rId4"/>
    <p:sldId id="429" r:id="rId5"/>
    <p:sldId id="430" r:id="rId6"/>
    <p:sldId id="417" r:id="rId7"/>
    <p:sldId id="428" r:id="rId8"/>
    <p:sldId id="431" r:id="rId9"/>
    <p:sldId id="432" r:id="rId10"/>
    <p:sldId id="446" r:id="rId11"/>
    <p:sldId id="427" r:id="rId12"/>
    <p:sldId id="419" r:id="rId13"/>
    <p:sldId id="443" r:id="rId14"/>
    <p:sldId id="447" r:id="rId15"/>
    <p:sldId id="433" r:id="rId16"/>
    <p:sldId id="434" r:id="rId17"/>
    <p:sldId id="435" r:id="rId18"/>
    <p:sldId id="436" r:id="rId19"/>
    <p:sldId id="437" r:id="rId20"/>
    <p:sldId id="438" r:id="rId21"/>
    <p:sldId id="439" r:id="rId22"/>
    <p:sldId id="440" r:id="rId23"/>
    <p:sldId id="441" r:id="rId24"/>
    <p:sldId id="450" r:id="rId25"/>
    <p:sldId id="421" r:id="rId26"/>
    <p:sldId id="413" r:id="rId27"/>
    <p:sldId id="448" r:id="rId28"/>
  </p:sldIdLst>
  <p:sldSz cx="9144000" cy="6858000" type="screen4x3"/>
  <p:notesSz cx="4565650"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ğba yıldız" initials="ty" lastIdx="0" clrIdx="0">
    <p:extLst>
      <p:ext uri="{19B8F6BF-5375-455C-9EA6-DF929625EA0E}">
        <p15:presenceInfo xmlns:p15="http://schemas.microsoft.com/office/powerpoint/2012/main" userId="6d158656295c3f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DD4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9" autoAdjust="0"/>
  </p:normalViewPr>
  <p:slideViewPr>
    <p:cSldViewPr>
      <p:cViewPr varScale="1">
        <p:scale>
          <a:sx n="110" d="100"/>
          <a:sy n="110" d="100"/>
        </p:scale>
        <p:origin x="1614" y="84"/>
      </p:cViewPr>
      <p:guideLst>
        <p:guide orient="horz" pos="2160"/>
        <p:guide pos="2880"/>
      </p:guideLst>
    </p:cSldViewPr>
  </p:slideViewPr>
  <p:outlineViewPr>
    <p:cViewPr>
      <p:scale>
        <a:sx n="33" d="100"/>
        <a:sy n="33" d="100"/>
      </p:scale>
      <p:origin x="0" y="48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40FC3F-E330-4EBE-A789-01527F17FBBC}" type="doc">
      <dgm:prSet loTypeId="urn:microsoft.com/office/officeart/2005/8/layout/arrow6" loCatId="relationship" qsTypeId="urn:microsoft.com/office/officeart/2005/8/quickstyle/simple1" qsCatId="simple" csTypeId="urn:microsoft.com/office/officeart/2005/8/colors/accent0_1" csCatId="mainScheme" phldr="1"/>
      <dgm:spPr/>
      <dgm:t>
        <a:bodyPr/>
        <a:lstStyle/>
        <a:p>
          <a:endParaRPr lang="tr-TR"/>
        </a:p>
      </dgm:t>
    </dgm:pt>
    <dgm:pt modelId="{73032FB6-057B-4274-85DC-F1CD3C9F4EFC}">
      <dgm:prSet phldrT="[Metin]"/>
      <dgm:spPr/>
      <dgm:t>
        <a:bodyPr/>
        <a:lstStyle/>
        <a:p>
          <a:r>
            <a:rPr lang="tr-TR" dirty="0" smtClean="0"/>
            <a:t>Hizmet Başına</a:t>
          </a:r>
          <a:endParaRPr lang="tr-TR" dirty="0"/>
        </a:p>
      </dgm:t>
    </dgm:pt>
    <dgm:pt modelId="{7BB7B3A3-8F4A-4722-BFFA-942BA3CB04C5}" type="parTrans" cxnId="{324E65A6-DB0D-496A-B677-4C4E27833E65}">
      <dgm:prSet/>
      <dgm:spPr/>
      <dgm:t>
        <a:bodyPr/>
        <a:lstStyle/>
        <a:p>
          <a:endParaRPr lang="tr-TR"/>
        </a:p>
      </dgm:t>
    </dgm:pt>
    <dgm:pt modelId="{2E476039-7956-444F-9DA6-B63BDC207162}" type="sibTrans" cxnId="{324E65A6-DB0D-496A-B677-4C4E27833E65}">
      <dgm:prSet/>
      <dgm:spPr/>
      <dgm:t>
        <a:bodyPr/>
        <a:lstStyle/>
        <a:p>
          <a:endParaRPr lang="tr-TR"/>
        </a:p>
      </dgm:t>
    </dgm:pt>
    <dgm:pt modelId="{CFE48CCE-DF66-4D37-B4FA-AF837B6B6A95}">
      <dgm:prSet phldrT="[Metin]"/>
      <dgm:spPr/>
      <dgm:t>
        <a:bodyPr/>
        <a:lstStyle/>
        <a:p>
          <a:r>
            <a:rPr lang="tr-TR" dirty="0" smtClean="0"/>
            <a:t> Tanıya Dayalı</a:t>
          </a:r>
          <a:endParaRPr lang="tr-TR" dirty="0"/>
        </a:p>
      </dgm:t>
    </dgm:pt>
    <dgm:pt modelId="{21CF2F69-F434-4352-BECD-C5F1DA0E6907}" type="parTrans" cxnId="{22B5A892-5EDC-4529-BAF6-616BB4C592D1}">
      <dgm:prSet/>
      <dgm:spPr/>
      <dgm:t>
        <a:bodyPr/>
        <a:lstStyle/>
        <a:p>
          <a:endParaRPr lang="tr-TR"/>
        </a:p>
      </dgm:t>
    </dgm:pt>
    <dgm:pt modelId="{2891FDC3-4641-4A27-A93F-9F3D4AD0FDBF}" type="sibTrans" cxnId="{22B5A892-5EDC-4529-BAF6-616BB4C592D1}">
      <dgm:prSet/>
      <dgm:spPr/>
      <dgm:t>
        <a:bodyPr/>
        <a:lstStyle/>
        <a:p>
          <a:endParaRPr lang="tr-TR"/>
        </a:p>
      </dgm:t>
    </dgm:pt>
    <dgm:pt modelId="{ABE3F497-77EF-4074-A5CA-6D34394537AB}" type="pres">
      <dgm:prSet presAssocID="{2040FC3F-E330-4EBE-A789-01527F17FBBC}" presName="compositeShape" presStyleCnt="0">
        <dgm:presLayoutVars>
          <dgm:chMax val="2"/>
          <dgm:dir/>
          <dgm:resizeHandles val="exact"/>
        </dgm:presLayoutVars>
      </dgm:prSet>
      <dgm:spPr/>
      <dgm:t>
        <a:bodyPr/>
        <a:lstStyle/>
        <a:p>
          <a:endParaRPr lang="tr-TR"/>
        </a:p>
      </dgm:t>
    </dgm:pt>
    <dgm:pt modelId="{B78DDF60-712C-488F-8029-CC5E65AE1E47}" type="pres">
      <dgm:prSet presAssocID="{2040FC3F-E330-4EBE-A789-01527F17FBBC}" presName="ribbon" presStyleLbl="node1" presStyleIdx="0" presStyleCnt="1" custScaleX="163065" custLinFactNeighborX="-1195"/>
      <dgm:spPr/>
    </dgm:pt>
    <dgm:pt modelId="{E4526D4B-9688-48AF-B076-A9EF6CF09762}" type="pres">
      <dgm:prSet presAssocID="{2040FC3F-E330-4EBE-A789-01527F17FBBC}" presName="leftArrowText" presStyleLbl="node1" presStyleIdx="0" presStyleCnt="1" custScaleX="170839" custLinFactNeighborX="-50531" custLinFactNeighborY="1391">
        <dgm:presLayoutVars>
          <dgm:chMax val="0"/>
          <dgm:bulletEnabled val="1"/>
        </dgm:presLayoutVars>
      </dgm:prSet>
      <dgm:spPr/>
      <dgm:t>
        <a:bodyPr/>
        <a:lstStyle/>
        <a:p>
          <a:endParaRPr lang="tr-TR"/>
        </a:p>
      </dgm:t>
    </dgm:pt>
    <dgm:pt modelId="{BEB5A5C0-420C-41D7-B7F5-DCB4F046B0B2}" type="pres">
      <dgm:prSet presAssocID="{2040FC3F-E330-4EBE-A789-01527F17FBBC}" presName="rightArrowText" presStyleLbl="node1" presStyleIdx="0" presStyleCnt="1" custScaleX="148684" custLinFactNeighborX="30367" custLinFactNeighborY="5844">
        <dgm:presLayoutVars>
          <dgm:chMax val="0"/>
          <dgm:bulletEnabled val="1"/>
        </dgm:presLayoutVars>
      </dgm:prSet>
      <dgm:spPr/>
      <dgm:t>
        <a:bodyPr/>
        <a:lstStyle/>
        <a:p>
          <a:endParaRPr lang="tr-TR"/>
        </a:p>
      </dgm:t>
    </dgm:pt>
  </dgm:ptLst>
  <dgm:cxnLst>
    <dgm:cxn modelId="{92C22832-03A1-4FFE-9F3B-1F28F6F01075}" type="presOf" srcId="{2040FC3F-E330-4EBE-A789-01527F17FBBC}" destId="{ABE3F497-77EF-4074-A5CA-6D34394537AB}" srcOrd="0" destOrd="0" presId="urn:microsoft.com/office/officeart/2005/8/layout/arrow6"/>
    <dgm:cxn modelId="{2BACC80C-FE82-4338-AE8A-D3D633269205}" type="presOf" srcId="{CFE48CCE-DF66-4D37-B4FA-AF837B6B6A95}" destId="{BEB5A5C0-420C-41D7-B7F5-DCB4F046B0B2}" srcOrd="0" destOrd="0" presId="urn:microsoft.com/office/officeart/2005/8/layout/arrow6"/>
    <dgm:cxn modelId="{22B5A892-5EDC-4529-BAF6-616BB4C592D1}" srcId="{2040FC3F-E330-4EBE-A789-01527F17FBBC}" destId="{CFE48CCE-DF66-4D37-B4FA-AF837B6B6A95}" srcOrd="1" destOrd="0" parTransId="{21CF2F69-F434-4352-BECD-C5F1DA0E6907}" sibTransId="{2891FDC3-4641-4A27-A93F-9F3D4AD0FDBF}"/>
    <dgm:cxn modelId="{0E555C36-E2E2-4F40-B6A0-502E87090202}" type="presOf" srcId="{73032FB6-057B-4274-85DC-F1CD3C9F4EFC}" destId="{E4526D4B-9688-48AF-B076-A9EF6CF09762}" srcOrd="0" destOrd="0" presId="urn:microsoft.com/office/officeart/2005/8/layout/arrow6"/>
    <dgm:cxn modelId="{324E65A6-DB0D-496A-B677-4C4E27833E65}" srcId="{2040FC3F-E330-4EBE-A789-01527F17FBBC}" destId="{73032FB6-057B-4274-85DC-F1CD3C9F4EFC}" srcOrd="0" destOrd="0" parTransId="{7BB7B3A3-8F4A-4722-BFFA-942BA3CB04C5}" sibTransId="{2E476039-7956-444F-9DA6-B63BDC207162}"/>
    <dgm:cxn modelId="{75842348-8B9E-4B30-B413-9E9DC0A9AC51}" type="presParOf" srcId="{ABE3F497-77EF-4074-A5CA-6D34394537AB}" destId="{B78DDF60-712C-488F-8029-CC5E65AE1E47}" srcOrd="0" destOrd="0" presId="urn:microsoft.com/office/officeart/2005/8/layout/arrow6"/>
    <dgm:cxn modelId="{F9451F48-B681-43E6-ABBB-3862FE66F14D}" type="presParOf" srcId="{ABE3F497-77EF-4074-A5CA-6D34394537AB}" destId="{E4526D4B-9688-48AF-B076-A9EF6CF09762}" srcOrd="1" destOrd="0" presId="urn:microsoft.com/office/officeart/2005/8/layout/arrow6"/>
    <dgm:cxn modelId="{5C7F0E20-835A-4B28-AD10-983B5A240E88}" type="presParOf" srcId="{ABE3F497-77EF-4074-A5CA-6D34394537AB}" destId="{BEB5A5C0-420C-41D7-B7F5-DCB4F046B0B2}"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DDF60-712C-488F-8029-CC5E65AE1E47}">
      <dsp:nvSpPr>
        <dsp:cNvPr id="0" name=""/>
        <dsp:cNvSpPr/>
      </dsp:nvSpPr>
      <dsp:spPr>
        <a:xfrm>
          <a:off x="360030" y="0"/>
          <a:ext cx="6458091" cy="1584175"/>
        </a:xfrm>
        <a:prstGeom prst="leftRightRibb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526D4B-9688-48AF-B076-A9EF6CF09762}">
      <dsp:nvSpPr>
        <dsp:cNvPr id="0" name=""/>
        <dsp:cNvSpPr/>
      </dsp:nvSpPr>
      <dsp:spPr>
        <a:xfrm>
          <a:off x="1008110" y="288028"/>
          <a:ext cx="2232772" cy="77624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8900" rIns="0" bIns="95250" numCol="1" spcCol="1270" anchor="ctr" anchorCtr="0">
          <a:noAutofit/>
        </a:bodyPr>
        <a:lstStyle/>
        <a:p>
          <a:pPr lvl="0" algn="ctr" defTabSz="1111250">
            <a:lnSpc>
              <a:spcPct val="90000"/>
            </a:lnSpc>
            <a:spcBef>
              <a:spcPct val="0"/>
            </a:spcBef>
            <a:spcAft>
              <a:spcPct val="35000"/>
            </a:spcAft>
          </a:pPr>
          <a:r>
            <a:rPr lang="tr-TR" sz="2500" kern="1200" dirty="0" smtClean="0"/>
            <a:t>Hizmet Başına</a:t>
          </a:r>
          <a:endParaRPr lang="tr-TR" sz="2500" kern="1200" dirty="0"/>
        </a:p>
      </dsp:txBody>
      <dsp:txXfrm>
        <a:off x="1008110" y="288028"/>
        <a:ext cx="2232772" cy="776246"/>
      </dsp:txXfrm>
    </dsp:sp>
    <dsp:sp modelId="{BEB5A5C0-420C-41D7-B7F5-DCB4F046B0B2}">
      <dsp:nvSpPr>
        <dsp:cNvPr id="0" name=""/>
        <dsp:cNvSpPr/>
      </dsp:nvSpPr>
      <dsp:spPr>
        <a:xfrm>
          <a:off x="3729464" y="576062"/>
          <a:ext cx="2296530" cy="77624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8900" rIns="0" bIns="95250" numCol="1" spcCol="1270" anchor="ctr" anchorCtr="0">
          <a:noAutofit/>
        </a:bodyPr>
        <a:lstStyle/>
        <a:p>
          <a:pPr lvl="0" algn="ctr" defTabSz="1111250">
            <a:lnSpc>
              <a:spcPct val="90000"/>
            </a:lnSpc>
            <a:spcBef>
              <a:spcPct val="0"/>
            </a:spcBef>
            <a:spcAft>
              <a:spcPct val="35000"/>
            </a:spcAft>
          </a:pPr>
          <a:r>
            <a:rPr lang="tr-TR" sz="2500" kern="1200" dirty="0" smtClean="0"/>
            <a:t> Tanıya Dayalı</a:t>
          </a:r>
          <a:endParaRPr lang="tr-TR" sz="2500" kern="1200" dirty="0"/>
        </a:p>
      </dsp:txBody>
      <dsp:txXfrm>
        <a:off x="3729464" y="576062"/>
        <a:ext cx="2296530" cy="776246"/>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1978448" cy="341064"/>
          </a:xfrm>
          <a:prstGeom prst="rect">
            <a:avLst/>
          </a:prstGeom>
        </p:spPr>
        <p:txBody>
          <a:bodyPr vert="horz" lIns="62317" tIns="31158" rIns="62317" bIns="31158" rtlCol="0"/>
          <a:lstStyle>
            <a:lvl1pPr algn="l">
              <a:defRPr sz="800"/>
            </a:lvl1pPr>
          </a:lstStyle>
          <a:p>
            <a:endParaRPr lang="tr-TR"/>
          </a:p>
        </p:txBody>
      </p:sp>
      <p:sp>
        <p:nvSpPr>
          <p:cNvPr id="3" name="Veri Yer Tutucusu 2"/>
          <p:cNvSpPr>
            <a:spLocks noGrp="1"/>
          </p:cNvSpPr>
          <p:nvPr>
            <p:ph type="dt" idx="1"/>
          </p:nvPr>
        </p:nvSpPr>
        <p:spPr>
          <a:xfrm>
            <a:off x="2586146" y="0"/>
            <a:ext cx="1978448" cy="341064"/>
          </a:xfrm>
          <a:prstGeom prst="rect">
            <a:avLst/>
          </a:prstGeom>
        </p:spPr>
        <p:txBody>
          <a:bodyPr vert="horz" lIns="62317" tIns="31158" rIns="62317" bIns="31158" rtlCol="0"/>
          <a:lstStyle>
            <a:lvl1pPr algn="r">
              <a:defRPr sz="800"/>
            </a:lvl1pPr>
          </a:lstStyle>
          <a:p>
            <a:fld id="{7FC96FEB-B9A3-49DD-8474-7D4C2B945532}" type="datetimeFigureOut">
              <a:rPr lang="tr-TR" smtClean="0"/>
              <a:t>1.10.2016</a:t>
            </a:fld>
            <a:endParaRPr lang="tr-TR"/>
          </a:p>
        </p:txBody>
      </p:sp>
      <p:sp>
        <p:nvSpPr>
          <p:cNvPr id="4" name="Slayt Görüntüsü Yer Tutucusu 3"/>
          <p:cNvSpPr>
            <a:spLocks noGrp="1" noRot="1" noChangeAspect="1"/>
          </p:cNvSpPr>
          <p:nvPr>
            <p:ph type="sldImg" idx="2"/>
          </p:nvPr>
        </p:nvSpPr>
        <p:spPr>
          <a:xfrm>
            <a:off x="754063" y="849313"/>
            <a:ext cx="3057525" cy="2293937"/>
          </a:xfrm>
          <a:prstGeom prst="rect">
            <a:avLst/>
          </a:prstGeom>
          <a:noFill/>
          <a:ln w="12700">
            <a:solidFill>
              <a:prstClr val="black"/>
            </a:solidFill>
          </a:ln>
        </p:spPr>
        <p:txBody>
          <a:bodyPr vert="horz" lIns="62317" tIns="31158" rIns="62317" bIns="31158" rtlCol="0" anchor="ctr"/>
          <a:lstStyle/>
          <a:p>
            <a:endParaRPr lang="tr-TR"/>
          </a:p>
        </p:txBody>
      </p:sp>
      <p:sp>
        <p:nvSpPr>
          <p:cNvPr id="5" name="Not Yer Tutucusu 4"/>
          <p:cNvSpPr>
            <a:spLocks noGrp="1"/>
          </p:cNvSpPr>
          <p:nvPr>
            <p:ph type="body" sz="quarter" idx="3"/>
          </p:nvPr>
        </p:nvSpPr>
        <p:spPr>
          <a:xfrm>
            <a:off x="456565" y="3271382"/>
            <a:ext cx="3652520" cy="2676584"/>
          </a:xfrm>
          <a:prstGeom prst="rect">
            <a:avLst/>
          </a:prstGeom>
        </p:spPr>
        <p:txBody>
          <a:bodyPr vert="horz" lIns="62317" tIns="31158" rIns="62317" bIns="31158"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6456612"/>
            <a:ext cx="1978448" cy="341064"/>
          </a:xfrm>
          <a:prstGeom prst="rect">
            <a:avLst/>
          </a:prstGeom>
        </p:spPr>
        <p:txBody>
          <a:bodyPr vert="horz" lIns="62317" tIns="31158" rIns="62317" bIns="31158" rtlCol="0" anchor="b"/>
          <a:lstStyle>
            <a:lvl1pPr algn="l">
              <a:defRPr sz="800"/>
            </a:lvl1pPr>
          </a:lstStyle>
          <a:p>
            <a:endParaRPr lang="tr-TR"/>
          </a:p>
        </p:txBody>
      </p:sp>
      <p:sp>
        <p:nvSpPr>
          <p:cNvPr id="7" name="Slayt Numarası Yer Tutucusu 6"/>
          <p:cNvSpPr>
            <a:spLocks noGrp="1"/>
          </p:cNvSpPr>
          <p:nvPr>
            <p:ph type="sldNum" sz="quarter" idx="5"/>
          </p:nvPr>
        </p:nvSpPr>
        <p:spPr>
          <a:xfrm>
            <a:off x="2586146" y="6456612"/>
            <a:ext cx="1978448" cy="341064"/>
          </a:xfrm>
          <a:prstGeom prst="rect">
            <a:avLst/>
          </a:prstGeom>
        </p:spPr>
        <p:txBody>
          <a:bodyPr vert="horz" lIns="62317" tIns="31158" rIns="62317" bIns="31158" rtlCol="0" anchor="b"/>
          <a:lstStyle>
            <a:lvl1pPr algn="r">
              <a:defRPr sz="800"/>
            </a:lvl1pPr>
          </a:lstStyle>
          <a:p>
            <a:fld id="{90EE3F96-09F2-4C8E-98E2-97060C71E455}" type="slidenum">
              <a:rPr lang="tr-TR" smtClean="0"/>
              <a:t>‹#›</a:t>
            </a:fld>
            <a:endParaRPr lang="tr-TR"/>
          </a:p>
        </p:txBody>
      </p:sp>
    </p:spTree>
    <p:extLst>
      <p:ext uri="{BB962C8B-B14F-4D97-AF65-F5344CB8AC3E}">
        <p14:creationId xmlns:p14="http://schemas.microsoft.com/office/powerpoint/2010/main" val="2714710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6" name="5 Slayt Numarası Yer Tutucusu"/>
          <p:cNvSpPr>
            <a:spLocks noGrp="1"/>
          </p:cNvSpPr>
          <p:nvPr>
            <p:ph type="sldNum" sz="quarter" idx="12"/>
          </p:nvPr>
        </p:nvSpPr>
        <p:spPr/>
        <p:txBody>
          <a:bodyPr/>
          <a:lstStyle>
            <a:lvl1pPr>
              <a:defRPr/>
            </a:lvl1pPr>
          </a:lstStyle>
          <a:p>
            <a:pPr>
              <a:defRPr/>
            </a:pPr>
            <a:fld id="{B0CAD0FD-DF64-4D50-95A3-C586C02FA2C0}"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1299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6" name="5 Slayt Numarası Yer Tutucusu"/>
          <p:cNvSpPr>
            <a:spLocks noGrp="1"/>
          </p:cNvSpPr>
          <p:nvPr>
            <p:ph type="sldNum" sz="quarter" idx="12"/>
          </p:nvPr>
        </p:nvSpPr>
        <p:spPr/>
        <p:txBody>
          <a:bodyPr/>
          <a:lstStyle>
            <a:lvl1pPr>
              <a:defRPr/>
            </a:lvl1pPr>
          </a:lstStyle>
          <a:p>
            <a:pPr>
              <a:defRPr/>
            </a:pPr>
            <a:fld id="{7FD19BDB-579C-43DA-B0E8-7824349DA3B6}"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96602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6" name="5 Slayt Numarası Yer Tutucusu"/>
          <p:cNvSpPr>
            <a:spLocks noGrp="1"/>
          </p:cNvSpPr>
          <p:nvPr>
            <p:ph type="sldNum" sz="quarter" idx="12"/>
          </p:nvPr>
        </p:nvSpPr>
        <p:spPr/>
        <p:txBody>
          <a:bodyPr/>
          <a:lstStyle>
            <a:lvl1pPr>
              <a:defRPr/>
            </a:lvl1pPr>
          </a:lstStyle>
          <a:p>
            <a:pPr>
              <a:defRPr/>
            </a:pPr>
            <a:fld id="{E74B2C56-8E0F-4B8F-B4BA-2678D348D5EC}"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170812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4"/>
          <p:cNvGrpSpPr>
            <a:grpSpLocks/>
          </p:cNvGrpSpPr>
          <p:nvPr/>
        </p:nvGrpSpPr>
        <p:grpSpPr bwMode="auto">
          <a:xfrm>
            <a:off x="228600" y="2889250"/>
            <a:ext cx="8610600" cy="201613"/>
            <a:chOff x="144" y="1680"/>
            <a:chExt cx="5424" cy="144"/>
          </a:xfrm>
        </p:grpSpPr>
        <p:sp>
          <p:nvSpPr>
            <p:cNvPr id="5" name="Rectangle 5"/>
            <p:cNvSpPr>
              <a:spLocks noChangeArrowheads="1"/>
            </p:cNvSpPr>
            <p:nvPr/>
          </p:nvSpPr>
          <p:spPr bwMode="auto">
            <a:xfrm>
              <a:off x="144" y="1680"/>
              <a:ext cx="1808" cy="14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sz="4000" smtClean="0">
                <a:solidFill>
                  <a:srgbClr val="003366"/>
                </a:solidFill>
              </a:endParaRPr>
            </a:p>
          </p:txBody>
        </p:sp>
        <p:sp>
          <p:nvSpPr>
            <p:cNvPr id="6" name="Rectangle 6"/>
            <p:cNvSpPr>
              <a:spLocks noChangeArrowheads="1"/>
            </p:cNvSpPr>
            <p:nvPr/>
          </p:nvSpPr>
          <p:spPr bwMode="auto">
            <a:xfrm>
              <a:off x="1952" y="1680"/>
              <a:ext cx="1808" cy="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sz="4000" smtClean="0">
                <a:solidFill>
                  <a:srgbClr val="003366"/>
                </a:solidFill>
              </a:endParaRPr>
            </a:p>
          </p:txBody>
        </p:sp>
        <p:sp>
          <p:nvSpPr>
            <p:cNvPr id="7" name="Rectangle 7"/>
            <p:cNvSpPr>
              <a:spLocks noChangeArrowheads="1"/>
            </p:cNvSpPr>
            <p:nvPr/>
          </p:nvSpPr>
          <p:spPr bwMode="auto">
            <a:xfrm>
              <a:off x="3760" y="1680"/>
              <a:ext cx="1808" cy="14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sz="4000" smtClean="0">
                <a:solidFill>
                  <a:srgbClr val="003366"/>
                </a:solidFill>
              </a:endParaRPr>
            </a:p>
          </p:txBody>
        </p:sp>
      </p:grpSp>
      <p:pic>
        <p:nvPicPr>
          <p:cNvPr id="8" name="Picture 8" descr="Resim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260350"/>
            <a:ext cx="1944688"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428596" y="500042"/>
            <a:ext cx="6119812" cy="2028820"/>
          </a:xfrm>
        </p:spPr>
        <p:txBody>
          <a:bodyPr/>
          <a:lstStyle>
            <a:lvl1pPr algn="l">
              <a:defRPr sz="4800">
                <a:solidFill>
                  <a:schemeClr val="bg2">
                    <a:lumMod val="75000"/>
                  </a:schemeClr>
                </a:solidFill>
              </a:defRPr>
            </a:lvl1pPr>
          </a:lstStyle>
          <a:p>
            <a:r>
              <a:rPr lang="tr-TR" smtClean="0"/>
              <a:t>Asıl başlık stili için tıklatın</a:t>
            </a:r>
            <a:endParaRPr lang="tr-TR" dirty="0"/>
          </a:p>
        </p:txBody>
      </p:sp>
      <p:sp>
        <p:nvSpPr>
          <p:cNvPr id="5123" name="Rectangle 3"/>
          <p:cNvSpPr>
            <a:spLocks noGrp="1" noChangeArrowheads="1"/>
          </p:cNvSpPr>
          <p:nvPr>
            <p:ph type="subTitle" idx="1"/>
          </p:nvPr>
        </p:nvSpPr>
        <p:spPr>
          <a:xfrm>
            <a:off x="468313" y="3270250"/>
            <a:ext cx="8135937" cy="2895600"/>
          </a:xfrm>
        </p:spPr>
        <p:txBody>
          <a:bodyPr/>
          <a:lstStyle>
            <a:lvl1pPr marL="0" indent="0" algn="ctr">
              <a:buFont typeface="Tahoma" charset="0"/>
              <a:buNone/>
              <a:defRPr sz="3000"/>
            </a:lvl1pPr>
          </a:lstStyle>
          <a:p>
            <a:r>
              <a:rPr lang="tr-TR" smtClean="0"/>
              <a:t>Asıl alt başlık stilini düzenlemek için tıklatın</a:t>
            </a:r>
            <a:endParaRPr lang="tr-TR"/>
          </a:p>
        </p:txBody>
      </p:sp>
    </p:spTree>
    <p:extLst>
      <p:ext uri="{BB962C8B-B14F-4D97-AF65-F5344CB8AC3E}">
        <p14:creationId xmlns:p14="http://schemas.microsoft.com/office/powerpoint/2010/main" val="328120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6" name="5 Slayt Numarası Yer Tutucusu"/>
          <p:cNvSpPr>
            <a:spLocks noGrp="1"/>
          </p:cNvSpPr>
          <p:nvPr>
            <p:ph type="sldNum" sz="quarter" idx="12"/>
          </p:nvPr>
        </p:nvSpPr>
        <p:spPr/>
        <p:txBody>
          <a:bodyPr/>
          <a:lstStyle>
            <a:lvl1pPr>
              <a:defRPr/>
            </a:lvl1pPr>
          </a:lstStyle>
          <a:p>
            <a:pPr>
              <a:defRPr/>
            </a:pPr>
            <a:fld id="{DEB00D06-18C2-48CA-B702-A6084719B8FA}"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122861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6" name="5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7" name="6 Slayt Numarası Yer Tutucusu"/>
          <p:cNvSpPr>
            <a:spLocks noGrp="1"/>
          </p:cNvSpPr>
          <p:nvPr>
            <p:ph type="sldNum" sz="quarter" idx="12"/>
          </p:nvPr>
        </p:nvSpPr>
        <p:spPr/>
        <p:txBody>
          <a:bodyPr/>
          <a:lstStyle>
            <a:lvl1pPr>
              <a:defRPr/>
            </a:lvl1pPr>
          </a:lstStyle>
          <a:p>
            <a:pPr>
              <a:defRPr/>
            </a:pPr>
            <a:fld id="{1BA51982-A12E-4C43-8C5B-3B2D6DCBB900}"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81102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8" name="7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9" name="8 Slayt Numarası Yer Tutucusu"/>
          <p:cNvSpPr>
            <a:spLocks noGrp="1"/>
          </p:cNvSpPr>
          <p:nvPr>
            <p:ph type="sldNum" sz="quarter" idx="12"/>
          </p:nvPr>
        </p:nvSpPr>
        <p:spPr/>
        <p:txBody>
          <a:bodyPr/>
          <a:lstStyle>
            <a:lvl1pPr>
              <a:defRPr/>
            </a:lvl1pPr>
          </a:lstStyle>
          <a:p>
            <a:pPr>
              <a:defRPr/>
            </a:pPr>
            <a:fld id="{C29BE99B-9670-4468-BBA2-6831DF55498A}"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394626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4" name="3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5" name="4 Slayt Numarası Yer Tutucusu"/>
          <p:cNvSpPr>
            <a:spLocks noGrp="1"/>
          </p:cNvSpPr>
          <p:nvPr>
            <p:ph type="sldNum" sz="quarter" idx="12"/>
          </p:nvPr>
        </p:nvSpPr>
        <p:spPr/>
        <p:txBody>
          <a:bodyPr/>
          <a:lstStyle>
            <a:lvl1pPr>
              <a:defRPr/>
            </a:lvl1pPr>
          </a:lstStyle>
          <a:p>
            <a:pPr>
              <a:defRPr/>
            </a:pPr>
            <a:fld id="{5650D77A-0EA6-4F92-AC64-FCDB982B82B2}"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223683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3" name="2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4" name="3 Slayt Numarası Yer Tutucusu"/>
          <p:cNvSpPr>
            <a:spLocks noGrp="1"/>
          </p:cNvSpPr>
          <p:nvPr>
            <p:ph type="sldNum" sz="quarter" idx="12"/>
          </p:nvPr>
        </p:nvSpPr>
        <p:spPr/>
        <p:txBody>
          <a:bodyPr/>
          <a:lstStyle>
            <a:lvl1pPr>
              <a:defRPr/>
            </a:lvl1pPr>
          </a:lstStyle>
          <a:p>
            <a:pPr>
              <a:defRPr/>
            </a:pPr>
            <a:fld id="{E1BA672E-F584-4E5F-A9D6-99B7CF0288BF}"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363546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6" name="5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7" name="6 Slayt Numarası Yer Tutucusu"/>
          <p:cNvSpPr>
            <a:spLocks noGrp="1"/>
          </p:cNvSpPr>
          <p:nvPr>
            <p:ph type="sldNum" sz="quarter" idx="12"/>
          </p:nvPr>
        </p:nvSpPr>
        <p:spPr/>
        <p:txBody>
          <a:bodyPr/>
          <a:lstStyle>
            <a:lvl1pPr>
              <a:defRPr/>
            </a:lvl1pPr>
          </a:lstStyle>
          <a:p>
            <a:pPr>
              <a:defRPr/>
            </a:pPr>
            <a:fld id="{89912281-DB86-4093-8997-A1CEAD7EDB31}"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65684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pPr>
              <a:defRPr/>
            </a:pPr>
            <a:endParaRPr lang="tr-TR">
              <a:solidFill>
                <a:srgbClr val="003366"/>
              </a:solidFill>
            </a:endParaRPr>
          </a:p>
        </p:txBody>
      </p:sp>
      <p:sp>
        <p:nvSpPr>
          <p:cNvPr id="6" name="5 Altbilgi Yer Tutucusu"/>
          <p:cNvSpPr>
            <a:spLocks noGrp="1"/>
          </p:cNvSpPr>
          <p:nvPr>
            <p:ph type="ftr" sz="quarter" idx="11"/>
          </p:nvPr>
        </p:nvSpPr>
        <p:spPr/>
        <p:txBody>
          <a:bodyPr/>
          <a:lstStyle>
            <a:lvl1pPr>
              <a:defRPr/>
            </a:lvl1pPr>
          </a:lstStyle>
          <a:p>
            <a:pPr>
              <a:defRPr/>
            </a:pPr>
            <a:endParaRPr lang="tr-TR">
              <a:solidFill>
                <a:srgbClr val="003366"/>
              </a:solidFill>
            </a:endParaRPr>
          </a:p>
        </p:txBody>
      </p:sp>
      <p:sp>
        <p:nvSpPr>
          <p:cNvPr id="7" name="6 Slayt Numarası Yer Tutucusu"/>
          <p:cNvSpPr>
            <a:spLocks noGrp="1"/>
          </p:cNvSpPr>
          <p:nvPr>
            <p:ph type="sldNum" sz="quarter" idx="12"/>
          </p:nvPr>
        </p:nvSpPr>
        <p:spPr/>
        <p:txBody>
          <a:bodyPr/>
          <a:lstStyle>
            <a:lvl1pPr>
              <a:defRPr/>
            </a:lvl1pPr>
          </a:lstStyle>
          <a:p>
            <a:pPr>
              <a:defRPr/>
            </a:pPr>
            <a:fld id="{355DBB91-BE21-4187-9ACD-08BBC543D010}" type="slidenum">
              <a:rPr lang="tr-TR">
                <a:solidFill>
                  <a:srgbClr val="003366"/>
                </a:solidFill>
              </a:rPr>
              <a:pPr>
                <a:defRPr/>
              </a:pPr>
              <a:t>‹#›</a:t>
            </a:fld>
            <a:endParaRPr lang="tr-TR">
              <a:solidFill>
                <a:srgbClr val="003366"/>
              </a:solidFill>
            </a:endParaRPr>
          </a:p>
        </p:txBody>
      </p:sp>
    </p:spTree>
    <p:extLst>
      <p:ext uri="{BB962C8B-B14F-4D97-AF65-F5344CB8AC3E}">
        <p14:creationId xmlns:p14="http://schemas.microsoft.com/office/powerpoint/2010/main" val="252242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6346825"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10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fontAlgn="base">
              <a:spcBef>
                <a:spcPct val="0"/>
              </a:spcBef>
              <a:spcAft>
                <a:spcPct val="0"/>
              </a:spcAft>
              <a:defRPr/>
            </a:pPr>
            <a:endParaRPr lang="tr-TR">
              <a:solidFill>
                <a:srgbClr val="003366"/>
              </a:solidFill>
            </a:endParaRP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fontAlgn="base">
              <a:spcBef>
                <a:spcPct val="0"/>
              </a:spcBef>
              <a:spcAft>
                <a:spcPct val="0"/>
              </a:spcAft>
              <a:defRPr/>
            </a:pPr>
            <a:endParaRPr lang="tr-TR">
              <a:solidFill>
                <a:srgbClr val="003366"/>
              </a:solidFill>
            </a:endParaRPr>
          </a:p>
        </p:txBody>
      </p:sp>
      <p:sp>
        <p:nvSpPr>
          <p:cNvPr id="410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fontAlgn="base">
              <a:spcBef>
                <a:spcPct val="0"/>
              </a:spcBef>
              <a:spcAft>
                <a:spcPct val="0"/>
              </a:spcAft>
              <a:defRPr/>
            </a:pPr>
            <a:fld id="{A7EEE284-3295-4C20-A922-F3F48FA0EF96}" type="slidenum">
              <a:rPr lang="tr-TR">
                <a:solidFill>
                  <a:srgbClr val="003366"/>
                </a:solidFill>
              </a:rPr>
              <a:pPr fontAlgn="base">
                <a:spcBef>
                  <a:spcPct val="0"/>
                </a:spcBef>
                <a:spcAft>
                  <a:spcPct val="0"/>
                </a:spcAft>
                <a:defRPr/>
              </a:pPr>
              <a:t>‹#›</a:t>
            </a:fld>
            <a:endParaRPr lang="tr-TR">
              <a:solidFill>
                <a:srgbClr val="003366"/>
              </a:solidFill>
            </a:endParaRPr>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tr-TR" sz="2400" smtClean="0">
              <a:solidFill>
                <a:srgbClr val="003366"/>
              </a:solidFill>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sz="4000" smtClean="0">
              <a:solidFill>
                <a:srgbClr val="003366"/>
              </a:solidFill>
            </a:endParaRP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tr-TR" sz="2400" smtClean="0">
              <a:solidFill>
                <a:srgbClr val="003366"/>
              </a:solidFill>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tr-TR" sz="2400" smtClean="0">
              <a:solidFill>
                <a:srgbClr val="003366"/>
              </a:solidFill>
              <a:latin typeface="Times New Roman" pitchFamily="18" charset="0"/>
            </a:endParaRPr>
          </a:p>
        </p:txBody>
      </p:sp>
      <p:pic>
        <p:nvPicPr>
          <p:cNvPr id="1035" name="Picture 11" descr="Resim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04025" y="260350"/>
            <a:ext cx="1944688"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1861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000">
          <a:solidFill>
            <a:srgbClr val="2A537D"/>
          </a:solidFill>
          <a:latin typeface="+mj-lt"/>
          <a:ea typeface="+mj-ea"/>
          <a:cs typeface="+mj-cs"/>
        </a:defRPr>
      </a:lvl1pPr>
      <a:lvl2pPr algn="l" rtl="0" eaLnBrk="0" fontAlgn="base" hangingPunct="0">
        <a:spcBef>
          <a:spcPct val="0"/>
        </a:spcBef>
        <a:spcAft>
          <a:spcPct val="0"/>
        </a:spcAft>
        <a:defRPr sz="4000">
          <a:solidFill>
            <a:srgbClr val="2A537D"/>
          </a:solidFill>
          <a:latin typeface="Arial" charset="0"/>
        </a:defRPr>
      </a:lvl2pPr>
      <a:lvl3pPr algn="l" rtl="0" eaLnBrk="0" fontAlgn="base" hangingPunct="0">
        <a:spcBef>
          <a:spcPct val="0"/>
        </a:spcBef>
        <a:spcAft>
          <a:spcPct val="0"/>
        </a:spcAft>
        <a:defRPr sz="4000">
          <a:solidFill>
            <a:srgbClr val="2A537D"/>
          </a:solidFill>
          <a:latin typeface="Arial" charset="0"/>
        </a:defRPr>
      </a:lvl3pPr>
      <a:lvl4pPr algn="l" rtl="0" eaLnBrk="0" fontAlgn="base" hangingPunct="0">
        <a:spcBef>
          <a:spcPct val="0"/>
        </a:spcBef>
        <a:spcAft>
          <a:spcPct val="0"/>
        </a:spcAft>
        <a:defRPr sz="4000">
          <a:solidFill>
            <a:srgbClr val="2A537D"/>
          </a:solidFill>
          <a:latin typeface="Arial" charset="0"/>
        </a:defRPr>
      </a:lvl4pPr>
      <a:lvl5pPr algn="l" rtl="0" eaLnBrk="0" fontAlgn="base" hangingPunct="0">
        <a:spcBef>
          <a:spcPct val="0"/>
        </a:spcBef>
        <a:spcAft>
          <a:spcPct val="0"/>
        </a:spcAft>
        <a:defRPr sz="4000">
          <a:solidFill>
            <a:srgbClr val="2A537D"/>
          </a:solidFill>
          <a:latin typeface="Arial" charset="0"/>
        </a:defRPr>
      </a:lvl5pPr>
      <a:lvl6pPr marL="457200" algn="l" rtl="0" eaLnBrk="1" fontAlgn="base" hangingPunct="1">
        <a:spcBef>
          <a:spcPct val="0"/>
        </a:spcBef>
        <a:spcAft>
          <a:spcPct val="0"/>
        </a:spcAft>
        <a:defRPr sz="4000">
          <a:solidFill>
            <a:srgbClr val="800000"/>
          </a:solidFill>
          <a:latin typeface="Arial" charset="0"/>
        </a:defRPr>
      </a:lvl6pPr>
      <a:lvl7pPr marL="914400" algn="l" rtl="0" eaLnBrk="1" fontAlgn="base" hangingPunct="1">
        <a:spcBef>
          <a:spcPct val="0"/>
        </a:spcBef>
        <a:spcAft>
          <a:spcPct val="0"/>
        </a:spcAft>
        <a:defRPr sz="4000">
          <a:solidFill>
            <a:srgbClr val="800000"/>
          </a:solidFill>
          <a:latin typeface="Arial" charset="0"/>
        </a:defRPr>
      </a:lvl7pPr>
      <a:lvl8pPr marL="1371600" algn="l" rtl="0" eaLnBrk="1" fontAlgn="base" hangingPunct="1">
        <a:spcBef>
          <a:spcPct val="0"/>
        </a:spcBef>
        <a:spcAft>
          <a:spcPct val="0"/>
        </a:spcAft>
        <a:defRPr sz="4000">
          <a:solidFill>
            <a:srgbClr val="800000"/>
          </a:solidFill>
          <a:latin typeface="Arial" charset="0"/>
        </a:defRPr>
      </a:lvl8pPr>
      <a:lvl9pPr marL="1828800" algn="l" rtl="0" eaLnBrk="1" fontAlgn="base" hangingPunct="1">
        <a:spcBef>
          <a:spcPct val="0"/>
        </a:spcBef>
        <a:spcAft>
          <a:spcPct val="0"/>
        </a:spcAft>
        <a:defRPr sz="4000">
          <a:solidFill>
            <a:srgbClr val="800000"/>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Tahoma" charset="0"/>
        <a:buChar char="—"/>
        <a:defRPr sz="2800">
          <a:solidFill>
            <a:schemeClr val="bg2"/>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Tahoma" charset="0"/>
        <a:buChar char="—"/>
        <a:defRPr sz="2400">
          <a:solidFill>
            <a:schemeClr val="bg2"/>
          </a:solidFill>
          <a:latin typeface="+mn-lt"/>
        </a:defRPr>
      </a:lvl2pPr>
      <a:lvl3pPr marL="1143000" indent="-228600" algn="l" rtl="0" eaLnBrk="0" fontAlgn="base" hangingPunct="0">
        <a:spcBef>
          <a:spcPct val="20000"/>
        </a:spcBef>
        <a:spcAft>
          <a:spcPct val="0"/>
        </a:spcAft>
        <a:buClr>
          <a:schemeClr val="accent1"/>
        </a:buClr>
        <a:buSzPct val="65000"/>
        <a:buFont typeface="Tahoma" charset="0"/>
        <a:buChar char="—"/>
        <a:defRPr sz="2000">
          <a:solidFill>
            <a:schemeClr val="bg2"/>
          </a:solidFill>
          <a:latin typeface="+mn-lt"/>
        </a:defRPr>
      </a:lvl3pPr>
      <a:lvl4pPr marL="1600200" indent="-228600" algn="l" rtl="0" eaLnBrk="0" fontAlgn="base" hangingPunct="0">
        <a:spcBef>
          <a:spcPct val="20000"/>
        </a:spcBef>
        <a:spcAft>
          <a:spcPct val="0"/>
        </a:spcAft>
        <a:buClr>
          <a:schemeClr val="bg2"/>
        </a:buClr>
        <a:buFont typeface="Tahoma" charset="0"/>
        <a:buChar char="—"/>
        <a:defRPr>
          <a:solidFill>
            <a:schemeClr val="bg2"/>
          </a:solidFill>
          <a:latin typeface="+mn-lt"/>
        </a:defRPr>
      </a:lvl4pPr>
      <a:lvl5pPr marL="2057400" indent="-228600" algn="l" rtl="0" eaLnBrk="0" fontAlgn="base" hangingPunct="0">
        <a:spcBef>
          <a:spcPct val="20000"/>
        </a:spcBef>
        <a:spcAft>
          <a:spcPct val="0"/>
        </a:spcAft>
        <a:buClr>
          <a:schemeClr val="tx2"/>
        </a:buClr>
        <a:buSzPct val="80000"/>
        <a:buFont typeface="Tahoma" charset="0"/>
        <a:buChar char="—"/>
        <a:defRPr>
          <a:solidFill>
            <a:schemeClr val="bg2"/>
          </a:solidFill>
          <a:latin typeface="+mn-lt"/>
        </a:defRPr>
      </a:lvl5pPr>
      <a:lvl6pPr marL="2514600" indent="-228600" algn="l" rtl="0" eaLnBrk="1" fontAlgn="base" hangingPunct="1">
        <a:spcBef>
          <a:spcPct val="20000"/>
        </a:spcBef>
        <a:spcAft>
          <a:spcPct val="0"/>
        </a:spcAft>
        <a:buClr>
          <a:schemeClr val="tx2"/>
        </a:buClr>
        <a:buSzPct val="80000"/>
        <a:buFont typeface="Tahoma" charset="0"/>
        <a:buChar char="—"/>
        <a:defRPr>
          <a:solidFill>
            <a:schemeClr val="bg2"/>
          </a:solidFill>
          <a:latin typeface="+mn-lt"/>
        </a:defRPr>
      </a:lvl6pPr>
      <a:lvl7pPr marL="2971800" indent="-228600" algn="l" rtl="0" eaLnBrk="1" fontAlgn="base" hangingPunct="1">
        <a:spcBef>
          <a:spcPct val="20000"/>
        </a:spcBef>
        <a:spcAft>
          <a:spcPct val="0"/>
        </a:spcAft>
        <a:buClr>
          <a:schemeClr val="tx2"/>
        </a:buClr>
        <a:buSzPct val="80000"/>
        <a:buFont typeface="Tahoma" charset="0"/>
        <a:buChar char="—"/>
        <a:defRPr>
          <a:solidFill>
            <a:schemeClr val="bg2"/>
          </a:solidFill>
          <a:latin typeface="+mn-lt"/>
        </a:defRPr>
      </a:lvl7pPr>
      <a:lvl8pPr marL="3429000" indent="-228600" algn="l" rtl="0" eaLnBrk="1" fontAlgn="base" hangingPunct="1">
        <a:spcBef>
          <a:spcPct val="20000"/>
        </a:spcBef>
        <a:spcAft>
          <a:spcPct val="0"/>
        </a:spcAft>
        <a:buClr>
          <a:schemeClr val="tx2"/>
        </a:buClr>
        <a:buSzPct val="80000"/>
        <a:buFont typeface="Tahoma" charset="0"/>
        <a:buChar char="—"/>
        <a:defRPr>
          <a:solidFill>
            <a:schemeClr val="bg2"/>
          </a:solidFill>
          <a:latin typeface="+mn-lt"/>
        </a:defRPr>
      </a:lvl8pPr>
      <a:lvl9pPr marL="3886200" indent="-228600" algn="l" rtl="0" eaLnBrk="1" fontAlgn="base" hangingPunct="1">
        <a:spcBef>
          <a:spcPct val="20000"/>
        </a:spcBef>
        <a:spcAft>
          <a:spcPct val="0"/>
        </a:spcAft>
        <a:buClr>
          <a:schemeClr val="tx2"/>
        </a:buClr>
        <a:buSzPct val="80000"/>
        <a:buFont typeface="Tahoma" charset="0"/>
        <a:buChar char="—"/>
        <a:defRPr>
          <a:solidFill>
            <a:schemeClr val="bg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28596" y="260648"/>
            <a:ext cx="6119812" cy="2268214"/>
          </a:xfrm>
        </p:spPr>
        <p:txBody>
          <a:bodyPr/>
          <a:lstStyle/>
          <a:p>
            <a:pPr algn="ctr">
              <a:spcBef>
                <a:spcPct val="20000"/>
              </a:spcBef>
            </a:pPr>
            <a:r>
              <a:rPr lang="tr-TR" sz="2800" dirty="0" smtClean="0"/>
              <a:t/>
            </a:r>
            <a:br>
              <a:rPr lang="tr-TR" sz="2800" dirty="0" smtClean="0"/>
            </a:br>
            <a:r>
              <a:rPr lang="tr-TR" sz="2800" dirty="0" smtClean="0"/>
              <a:t/>
            </a:r>
            <a:br>
              <a:rPr lang="tr-TR" sz="2800" dirty="0" smtClean="0"/>
            </a:br>
            <a:r>
              <a:rPr lang="tr-TR" sz="2800" dirty="0"/>
              <a:t/>
            </a:r>
            <a:br>
              <a:rPr lang="tr-TR" sz="2800" dirty="0"/>
            </a:br>
            <a:r>
              <a:rPr lang="tr-TR" sz="2800" dirty="0" smtClean="0"/>
              <a:t/>
            </a:r>
            <a:br>
              <a:rPr lang="tr-TR" sz="2800" dirty="0" smtClean="0"/>
            </a:br>
            <a:r>
              <a:rPr lang="tr-TR" sz="2800" dirty="0"/>
              <a:t/>
            </a:r>
            <a:br>
              <a:rPr lang="tr-TR" sz="2800" dirty="0"/>
            </a:br>
            <a:r>
              <a:rPr lang="tr-TR" sz="2800" dirty="0" smtClean="0"/>
              <a:t>GENEL SAĞLIK SİGORTASI GENEL MÜDÜRLÜĞÜ</a:t>
            </a:r>
            <a:r>
              <a:rPr lang="tr-TR" sz="2800" dirty="0"/>
              <a:t/>
            </a:r>
            <a:br>
              <a:rPr lang="tr-TR" sz="2800" dirty="0"/>
            </a:br>
            <a:r>
              <a:rPr lang="tr-TR" sz="2800" dirty="0" smtClean="0"/>
              <a:t>Tıbbi </a:t>
            </a:r>
            <a:r>
              <a:rPr lang="tr-TR" sz="2800" dirty="0"/>
              <a:t>Malzeme Daire </a:t>
            </a:r>
            <a:r>
              <a:rPr lang="tr-TR" sz="2800" dirty="0" smtClean="0"/>
              <a:t>Başkanlığı</a:t>
            </a:r>
            <a:endParaRPr lang="tr-TR" sz="2800" dirty="0"/>
          </a:p>
        </p:txBody>
      </p:sp>
      <p:sp>
        <p:nvSpPr>
          <p:cNvPr id="3" name="Alt Başlık 2"/>
          <p:cNvSpPr>
            <a:spLocks noGrp="1"/>
          </p:cNvSpPr>
          <p:nvPr>
            <p:ph type="subTitle" idx="1"/>
          </p:nvPr>
        </p:nvSpPr>
        <p:spPr>
          <a:xfrm>
            <a:off x="468313" y="3270250"/>
            <a:ext cx="8135937" cy="3399110"/>
          </a:xfrm>
        </p:spPr>
        <p:txBody>
          <a:bodyPr/>
          <a:lstStyle/>
          <a:p>
            <a:endParaRPr lang="tr-TR" sz="2400" dirty="0" smtClean="0">
              <a:solidFill>
                <a:srgbClr val="336699"/>
              </a:solidFill>
            </a:endParaRPr>
          </a:p>
          <a:p>
            <a:r>
              <a:rPr lang="tr-TR" sz="2400" dirty="0" smtClean="0">
                <a:solidFill>
                  <a:srgbClr val="336699"/>
                </a:solidFill>
              </a:rPr>
              <a:t>Sosyal </a:t>
            </a:r>
            <a:r>
              <a:rPr lang="tr-TR" sz="2400" dirty="0">
                <a:solidFill>
                  <a:srgbClr val="336699"/>
                </a:solidFill>
              </a:rPr>
              <a:t>Güvenlik Kurumu Tıbbi Malzeme Başvuruları İle İlgili Çalışma Usul ve Esasları Hakkında Yönergesinde Ekonomik Değerlendirme </a:t>
            </a:r>
            <a:endParaRPr lang="tr-TR" sz="2400" dirty="0" smtClean="0">
              <a:solidFill>
                <a:srgbClr val="336699"/>
              </a:solidFill>
            </a:endParaRPr>
          </a:p>
          <a:p>
            <a:endParaRPr lang="tr-TR" sz="2400" dirty="0" smtClean="0">
              <a:solidFill>
                <a:srgbClr val="336699"/>
              </a:solidFill>
            </a:endParaRPr>
          </a:p>
          <a:p>
            <a:endParaRPr lang="tr-TR" sz="2400" dirty="0" smtClean="0">
              <a:solidFill>
                <a:srgbClr val="336699"/>
              </a:solidFill>
            </a:endParaRPr>
          </a:p>
          <a:p>
            <a:r>
              <a:rPr lang="tr-TR" sz="1600" dirty="0" smtClean="0"/>
              <a:t>Sosyal Güvenlik Uzmanı </a:t>
            </a:r>
          </a:p>
          <a:p>
            <a:r>
              <a:rPr lang="tr-TR" sz="1600" dirty="0" smtClean="0"/>
              <a:t>Tuğba YILDIZ</a:t>
            </a:r>
          </a:p>
          <a:p>
            <a:r>
              <a:rPr lang="tr-TR" sz="1600" dirty="0" smtClean="0"/>
              <a:t>1 Ekim 2016</a:t>
            </a:r>
            <a:endParaRPr lang="tr-TR" sz="1600" dirty="0"/>
          </a:p>
        </p:txBody>
      </p:sp>
    </p:spTree>
    <p:extLst>
      <p:ext uri="{BB962C8B-B14F-4D97-AF65-F5344CB8AC3E}">
        <p14:creationId xmlns:p14="http://schemas.microsoft.com/office/powerpoint/2010/main" val="774538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10</a:t>
            </a:fld>
            <a:endParaRPr lang="tr-TR">
              <a:solidFill>
                <a:srgbClr val="003366"/>
              </a:solidFill>
            </a:endParaRPr>
          </a:p>
        </p:txBody>
      </p:sp>
      <p:sp>
        <p:nvSpPr>
          <p:cNvPr id="7" name="Unvan 2"/>
          <p:cNvSpPr>
            <a:spLocks noGrp="1"/>
          </p:cNvSpPr>
          <p:nvPr>
            <p:ph type="title"/>
          </p:nvPr>
        </p:nvSpPr>
        <p:spPr/>
        <p:txBody>
          <a:bodyPr/>
          <a:lstStyle/>
          <a:p>
            <a:r>
              <a:rPr lang="tr-TR" sz="2000" b="1" dirty="0" smtClean="0">
                <a:solidFill>
                  <a:schemeClr val="bg2"/>
                </a:solidFill>
                <a:latin typeface="Arial" charset="0"/>
              </a:rPr>
              <a:t>Maliyet Fayda Analizinde Kullanılan Kavramlar</a:t>
            </a:r>
            <a:endParaRPr lang="tr-TR" sz="2000" b="1" dirty="0">
              <a:solidFill>
                <a:schemeClr val="bg2"/>
              </a:solidFill>
              <a:latin typeface="Arial" charset="0"/>
            </a:endParaRPr>
          </a:p>
        </p:txBody>
      </p:sp>
      <p:sp>
        <p:nvSpPr>
          <p:cNvPr id="4" name="Dikdörtgen 3"/>
          <p:cNvSpPr/>
          <p:nvPr/>
        </p:nvSpPr>
        <p:spPr>
          <a:xfrm>
            <a:off x="3419872" y="6858000"/>
            <a:ext cx="4572000" cy="298480"/>
          </a:xfrm>
          <a:prstGeom prst="rect">
            <a:avLst/>
          </a:prstGeom>
        </p:spPr>
        <p:txBody>
          <a:bodyPr>
            <a:spAutoFit/>
          </a:bodyPr>
          <a:lstStyle/>
          <a:p>
            <a:pPr lvl="3">
              <a:lnSpc>
                <a:spcPct val="150000"/>
              </a:lnSpc>
              <a:spcBef>
                <a:spcPts val="1000"/>
              </a:spcBef>
              <a:spcAft>
                <a:spcPts val="0"/>
              </a:spcAft>
              <a:buSzPts val="1200"/>
            </a:pPr>
            <a:r>
              <a:rPr lang="en-US" sz="1000" dirty="0" smtClean="0">
                <a:latin typeface="Times New Roman" panose="02020603050405020304" pitchFamily="18" charset="0"/>
                <a:ea typeface="Calibri" panose="020F0502020204030204" pitchFamily="34" charset="0"/>
                <a:cs typeface="Times New Roman" panose="02020603050405020304" pitchFamily="18" charset="0"/>
              </a:rPr>
              <a:t>KOBELT, 2010, s. 141.</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39552" y="2517508"/>
            <a:ext cx="3888432" cy="3365024"/>
          </a:xfrm>
          <a:prstGeom prst="rect">
            <a:avLst/>
          </a:prstGeom>
        </p:spPr>
        <p:txBody>
          <a:bodyPr wrap="square">
            <a:spAutoFit/>
          </a:bodyPr>
          <a:lstStyle/>
          <a:p>
            <a:pPr marL="285750" indent="-285750" algn="just">
              <a:lnSpc>
                <a:spcPct val="150000"/>
              </a:lnSpc>
              <a:spcAft>
                <a:spcPts val="0"/>
              </a:spcAft>
              <a:buFont typeface="Wingdings" panose="05000000000000000000" pitchFamily="2" charset="2"/>
              <a:buChar char="ü"/>
              <a:tabLst>
                <a:tab pos="4514850" algn="l"/>
              </a:tabLst>
            </a:pPr>
            <a:r>
              <a:rPr lang="tr-TR" dirty="0" smtClean="0">
                <a:solidFill>
                  <a:schemeClr val="dk1"/>
                </a:solidFill>
              </a:rPr>
              <a:t>QALY </a:t>
            </a:r>
            <a:r>
              <a:rPr lang="tr-TR" dirty="0" smtClean="0">
                <a:solidFill>
                  <a:schemeClr val="dk1"/>
                </a:solidFill>
              </a:rPr>
              <a:t>= Kazanılan </a:t>
            </a:r>
            <a:r>
              <a:rPr lang="tr-TR" dirty="0">
                <a:solidFill>
                  <a:schemeClr val="dk1"/>
                </a:solidFill>
              </a:rPr>
              <a:t>yaşam </a:t>
            </a:r>
            <a:r>
              <a:rPr lang="tr-TR" dirty="0" smtClean="0">
                <a:solidFill>
                  <a:schemeClr val="dk1"/>
                </a:solidFill>
              </a:rPr>
              <a:t>yılları × Yaşam </a:t>
            </a:r>
            <a:r>
              <a:rPr lang="tr-TR" dirty="0">
                <a:solidFill>
                  <a:schemeClr val="dk1"/>
                </a:solidFill>
              </a:rPr>
              <a:t>kalitesi ağırlık </a:t>
            </a:r>
            <a:r>
              <a:rPr lang="tr-TR" dirty="0" smtClean="0">
                <a:solidFill>
                  <a:schemeClr val="dk1"/>
                </a:solidFill>
              </a:rPr>
              <a:t>indeksi</a:t>
            </a:r>
          </a:p>
          <a:p>
            <a:pPr marL="285750" indent="-285750" algn="just">
              <a:lnSpc>
                <a:spcPct val="150000"/>
              </a:lnSpc>
              <a:spcAft>
                <a:spcPts val="0"/>
              </a:spcAft>
              <a:buFont typeface="Wingdings" panose="05000000000000000000" pitchFamily="2" charset="2"/>
              <a:buChar char="ü"/>
              <a:tabLst>
                <a:tab pos="4514850" algn="l"/>
              </a:tabLst>
            </a:pPr>
            <a:endParaRPr lang="tr-TR" dirty="0">
              <a:solidFill>
                <a:schemeClr val="dk1"/>
              </a:solidFill>
            </a:endParaRPr>
          </a:p>
          <a:p>
            <a:pPr marL="285750" indent="-285750" algn="just">
              <a:lnSpc>
                <a:spcPct val="150000"/>
              </a:lnSpc>
              <a:buFont typeface="Wingdings" panose="05000000000000000000" pitchFamily="2" charset="2"/>
              <a:buChar char="ü"/>
              <a:tabLst>
                <a:tab pos="4514850" algn="l"/>
              </a:tabLst>
            </a:pPr>
            <a:r>
              <a:rPr lang="tr-TR" dirty="0" smtClean="0">
                <a:solidFill>
                  <a:schemeClr val="dk1"/>
                </a:solidFill>
              </a:rPr>
              <a:t>QALY </a:t>
            </a:r>
            <a:r>
              <a:rPr lang="tr-TR" dirty="0">
                <a:solidFill>
                  <a:schemeClr val="dk1"/>
                </a:solidFill>
              </a:rPr>
              <a:t>yönteminde farklı hastalık ve sağlık durumları için hastaların sağlıklılık algıları 0 ile 1 arasında </a:t>
            </a:r>
            <a:r>
              <a:rPr lang="tr-TR" dirty="0" smtClean="0">
                <a:solidFill>
                  <a:schemeClr val="dk1"/>
                </a:solidFill>
              </a:rPr>
              <a:t>derecelendirilmektedir (yaşam skorları).</a:t>
            </a:r>
            <a:endParaRPr lang="tr-TR" dirty="0">
              <a:solidFill>
                <a:schemeClr val="dk1"/>
              </a:solidFill>
            </a:endParaRPr>
          </a:p>
        </p:txBody>
      </p:sp>
      <p:pic>
        <p:nvPicPr>
          <p:cNvPr id="6" name="Resim 5"/>
          <p:cNvPicPr>
            <a:picLocks noChangeAspect="1"/>
          </p:cNvPicPr>
          <p:nvPr/>
        </p:nvPicPr>
        <p:blipFill>
          <a:blip r:embed="rId2">
            <a:lum bright="-20000" contrast="40000"/>
          </a:blip>
          <a:stretch>
            <a:fillRect/>
          </a:stretch>
        </p:blipFill>
        <p:spPr>
          <a:xfrm>
            <a:off x="4572000" y="1694440"/>
            <a:ext cx="4470803" cy="5011160"/>
          </a:xfrm>
          <a:prstGeom prst="rect">
            <a:avLst/>
          </a:prstGeom>
        </p:spPr>
      </p:pic>
    </p:spTree>
    <p:extLst>
      <p:ext uri="{BB962C8B-B14F-4D97-AF65-F5344CB8AC3E}">
        <p14:creationId xmlns:p14="http://schemas.microsoft.com/office/powerpoint/2010/main" val="1324333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77813"/>
            <a:ext cx="6563072" cy="1063625"/>
          </a:xfrm>
        </p:spPr>
        <p:txBody>
          <a:bodyPr/>
          <a:lstStyle/>
          <a:p>
            <a:r>
              <a:rPr lang="tr-TR" sz="2000" b="1" dirty="0" smtClean="0">
                <a:solidFill>
                  <a:schemeClr val="bg2"/>
                </a:solidFill>
                <a:latin typeface="Arial" charset="0"/>
              </a:rPr>
              <a:t>Ekonomik Değerlendirme Yöntemleri</a:t>
            </a:r>
            <a:endParaRPr lang="tr-TR" sz="2000" b="1" dirty="0">
              <a:solidFill>
                <a:schemeClr val="bg2"/>
              </a:solidFill>
              <a:latin typeface="Arial" charset="0"/>
            </a:endParaRP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11</a:t>
            </a:fld>
            <a:endParaRPr lang="tr-TR">
              <a:solidFill>
                <a:srgbClr val="003366"/>
              </a:solidFill>
            </a:endParaRPr>
          </a:p>
        </p:txBody>
      </p:sp>
      <p:graphicFrame>
        <p:nvGraphicFramePr>
          <p:cNvPr id="9" name="Tablo 8"/>
          <p:cNvGraphicFramePr>
            <a:graphicFrameLocks noGrp="1"/>
          </p:cNvGraphicFramePr>
          <p:nvPr/>
        </p:nvGraphicFramePr>
        <p:xfrm>
          <a:off x="611561" y="1484783"/>
          <a:ext cx="7848872" cy="5005393"/>
        </p:xfrm>
        <a:graphic>
          <a:graphicData uri="http://schemas.openxmlformats.org/drawingml/2006/table">
            <a:tbl>
              <a:tblPr firstRow="1" firstCol="1" bandRow="1"/>
              <a:tblGrid>
                <a:gridCol w="1533547"/>
                <a:gridCol w="1186019"/>
                <a:gridCol w="1676984"/>
                <a:gridCol w="1555676"/>
                <a:gridCol w="1896646"/>
              </a:tblGrid>
              <a:tr h="559458">
                <a:tc>
                  <a:txBody>
                    <a:bodyPr/>
                    <a:lstStyle/>
                    <a:p>
                      <a:pPr algn="r">
                        <a:lnSpc>
                          <a:spcPct val="107000"/>
                        </a:lnSpc>
                        <a:spcAft>
                          <a:spcPts val="0"/>
                        </a:spcAft>
                      </a:pPr>
                      <a:r>
                        <a:rPr lang="tr-TR" sz="1200" b="1" i="1" dirty="0">
                          <a:effectLst/>
                          <a:latin typeface="Arial" panose="020B0604020202020204" pitchFamily="34" charset="0"/>
                          <a:ea typeface="Calibri" panose="020F0502020204030204" pitchFamily="34" charset="0"/>
                          <a:cs typeface="Times New Roman" panose="02020603050405020304" pitchFamily="18" charset="0"/>
                        </a:rPr>
                        <a:t>Değerlendirme Yöntemi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a:noFill/>
                    </a:lnR>
                    <a:lnT>
                      <a:noFill/>
                    </a:lnT>
                    <a:lnB w="12700" cap="flat" cmpd="sng" algn="ctr">
                      <a:solidFill>
                        <a:srgbClr val="666666"/>
                      </a:solidFill>
                      <a:prstDash val="solid"/>
                      <a:round/>
                      <a:headEnd type="none" w="med" len="med"/>
                      <a:tailEnd type="none" w="med" len="med"/>
                    </a:lnB>
                    <a:solidFill>
                      <a:srgbClr val="FFFFFF"/>
                    </a:solidFill>
                  </a:tcPr>
                </a:tc>
                <a:tc>
                  <a:txBody>
                    <a:bodyPr/>
                    <a:lstStyle/>
                    <a:p>
                      <a:pPr>
                        <a:lnSpc>
                          <a:spcPct val="107000"/>
                        </a:lnSpc>
                        <a:spcAft>
                          <a:spcPts val="0"/>
                        </a:spcAft>
                      </a:pPr>
                      <a:r>
                        <a:rPr lang="tr-TR" sz="1200" b="1">
                          <a:effectLst/>
                          <a:latin typeface="Arial" panose="020B0604020202020204" pitchFamily="34" charset="0"/>
                          <a:ea typeface="Calibri" panose="020F0502020204030204" pitchFamily="34" charset="0"/>
                          <a:cs typeface="Times New Roman" panose="02020603050405020304" pitchFamily="18" charset="0"/>
                        </a:rPr>
                        <a:t>Kaynak Kullanımı Ölçü Birimi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a:noFill/>
                    </a:lnR>
                    <a:lnT>
                      <a:noFill/>
                    </a:lnT>
                    <a:lnB w="12700" cap="flat" cmpd="sng" algn="ctr">
                      <a:solidFill>
                        <a:srgbClr val="666666"/>
                      </a:solidFill>
                      <a:prstDash val="solid"/>
                      <a:round/>
                      <a:headEnd type="none" w="med" len="med"/>
                      <a:tailEnd type="none" w="med" len="med"/>
                    </a:lnB>
                    <a:solidFill>
                      <a:srgbClr val="FFFFFF"/>
                    </a:solidFill>
                  </a:tcPr>
                </a:tc>
                <a:tc>
                  <a:txBody>
                    <a:bodyPr/>
                    <a:lstStyle/>
                    <a:p>
                      <a:pPr>
                        <a:lnSpc>
                          <a:spcPct val="107000"/>
                        </a:lnSpc>
                        <a:spcAft>
                          <a:spcPts val="0"/>
                        </a:spcAft>
                      </a:pPr>
                      <a:r>
                        <a:rPr lang="tr-TR" sz="1200" b="1">
                          <a:effectLst/>
                          <a:latin typeface="Arial" panose="020B0604020202020204" pitchFamily="34" charset="0"/>
                          <a:ea typeface="Calibri" panose="020F0502020204030204" pitchFamily="34" charset="0"/>
                          <a:cs typeface="Times New Roman" panose="02020603050405020304" pitchFamily="18" charset="0"/>
                        </a:rPr>
                        <a:t>Kazanım ölçümü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a:noFill/>
                    </a:lnR>
                    <a:lnT>
                      <a:noFill/>
                    </a:lnT>
                    <a:lnB w="12700" cap="flat" cmpd="sng" algn="ctr">
                      <a:solidFill>
                        <a:srgbClr val="666666"/>
                      </a:solidFill>
                      <a:prstDash val="solid"/>
                      <a:round/>
                      <a:headEnd type="none" w="med" len="med"/>
                      <a:tailEnd type="none" w="med" len="med"/>
                    </a:lnB>
                    <a:solidFill>
                      <a:srgbClr val="FFFFFF"/>
                    </a:solidFill>
                  </a:tcPr>
                </a:tc>
                <a:tc>
                  <a:txBody>
                    <a:bodyPr/>
                    <a:lstStyle/>
                    <a:p>
                      <a:pPr>
                        <a:lnSpc>
                          <a:spcPct val="107000"/>
                        </a:lnSpc>
                        <a:spcAft>
                          <a:spcPts val="0"/>
                        </a:spcAft>
                      </a:pPr>
                      <a:r>
                        <a:rPr lang="tr-TR" sz="1200" b="1">
                          <a:effectLst/>
                          <a:latin typeface="Arial" panose="020B0604020202020204" pitchFamily="34" charset="0"/>
                          <a:ea typeface="Calibri" panose="020F0502020204030204" pitchFamily="34" charset="0"/>
                          <a:cs typeface="Times New Roman" panose="02020603050405020304" pitchFamily="18" charset="0"/>
                        </a:rPr>
                        <a:t>Sağlık Kazanımı Ölçü Birimi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a:noFill/>
                    </a:lnR>
                    <a:lnT>
                      <a:noFill/>
                    </a:lnT>
                    <a:lnB w="12700" cap="flat" cmpd="sng" algn="ctr">
                      <a:solidFill>
                        <a:srgbClr val="666666"/>
                      </a:solidFill>
                      <a:prstDash val="solid"/>
                      <a:round/>
                      <a:headEnd type="none" w="med" len="med"/>
                      <a:tailEnd type="none" w="med" len="med"/>
                    </a:lnB>
                    <a:solidFill>
                      <a:srgbClr val="FFFFFF"/>
                    </a:solidFill>
                  </a:tcPr>
                </a:tc>
                <a:tc>
                  <a:txBody>
                    <a:bodyPr/>
                    <a:lstStyle/>
                    <a:p>
                      <a:pPr>
                        <a:lnSpc>
                          <a:spcPct val="107000"/>
                        </a:lnSpc>
                        <a:spcAft>
                          <a:spcPts val="0"/>
                        </a:spcAft>
                      </a:pPr>
                      <a:r>
                        <a:rPr lang="tr-TR" sz="1200" b="1">
                          <a:effectLst/>
                          <a:latin typeface="Arial" panose="020B0604020202020204" pitchFamily="34" charset="0"/>
                          <a:ea typeface="Calibri" panose="020F0502020204030204" pitchFamily="34" charset="0"/>
                          <a:cs typeface="Times New Roman" panose="02020603050405020304" pitchFamily="18" charset="0"/>
                        </a:rPr>
                        <a:t>Kullanım alanları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a:noFill/>
                    </a:lnR>
                    <a:lnT>
                      <a:noFill/>
                    </a:lnT>
                    <a:lnB w="12700" cap="flat" cmpd="sng" algn="ctr">
                      <a:solidFill>
                        <a:srgbClr val="666666"/>
                      </a:solidFill>
                      <a:prstDash val="solid"/>
                      <a:round/>
                      <a:headEnd type="none" w="med" len="med"/>
                      <a:tailEnd type="none" w="med" len="med"/>
                    </a:lnB>
                    <a:solidFill>
                      <a:srgbClr val="FFFFFF"/>
                    </a:solidFill>
                  </a:tcPr>
                </a:tc>
              </a:tr>
              <a:tr h="1284623">
                <a:tc>
                  <a:txBody>
                    <a:bodyPr/>
                    <a:lstStyle/>
                    <a:p>
                      <a:pPr algn="r">
                        <a:lnSpc>
                          <a:spcPct val="107000"/>
                        </a:lnSpc>
                        <a:spcAft>
                          <a:spcPts val="0"/>
                        </a:spcAft>
                      </a:pPr>
                      <a:r>
                        <a:rPr lang="tr-TR" sz="1200" i="1" dirty="0">
                          <a:effectLst/>
                          <a:latin typeface="Arial" panose="020B0604020202020204" pitchFamily="34" charset="0"/>
                          <a:ea typeface="Calibri" panose="020F0502020204030204" pitchFamily="34" charset="0"/>
                          <a:cs typeface="Times New Roman" panose="02020603050405020304" pitchFamily="18" charset="0"/>
                        </a:rPr>
                        <a:t>Maliyet-</a:t>
                      </a:r>
                      <a:r>
                        <a:rPr lang="tr-TR" sz="1200" i="1" dirty="0" err="1">
                          <a:effectLst/>
                          <a:latin typeface="Arial" panose="020B0604020202020204" pitchFamily="34" charset="0"/>
                          <a:ea typeface="Calibri" panose="020F0502020204030204" pitchFamily="34" charset="0"/>
                          <a:cs typeface="Times New Roman" panose="02020603050405020304" pitchFamily="18" charset="0"/>
                        </a:rPr>
                        <a:t>Minimizasyon</a:t>
                      </a:r>
                      <a:r>
                        <a:rPr lang="tr-TR" sz="1200" i="1" dirty="0">
                          <a:effectLst/>
                          <a:latin typeface="Arial" panose="020B0604020202020204" pitchFamily="34" charset="0"/>
                          <a:ea typeface="Calibri" panose="020F0502020204030204" pitchFamily="34" charset="0"/>
                          <a:cs typeface="Times New Roman" panose="02020603050405020304" pitchFamily="18" charset="0"/>
                        </a:rPr>
                        <a:t> Analizi (</a:t>
                      </a:r>
                      <a:r>
                        <a:rPr lang="tr-TR" sz="1200" i="1" dirty="0" err="1">
                          <a:effectLst/>
                          <a:latin typeface="Arial" panose="020B0604020202020204" pitchFamily="34" charset="0"/>
                          <a:ea typeface="Calibri" panose="020F0502020204030204" pitchFamily="34" charset="0"/>
                          <a:cs typeface="Times New Roman" panose="02020603050405020304" pitchFamily="18" charset="0"/>
                        </a:rPr>
                        <a:t>Cost</a:t>
                      </a:r>
                      <a:r>
                        <a:rPr lang="tr-TR" sz="1200" i="1" dirty="0">
                          <a:effectLst/>
                          <a:latin typeface="Arial" panose="020B0604020202020204" pitchFamily="34" charset="0"/>
                          <a:ea typeface="Calibri" panose="020F0502020204030204" pitchFamily="34" charset="0"/>
                          <a:cs typeface="Times New Roman" panose="02020603050405020304" pitchFamily="18" charset="0"/>
                        </a:rPr>
                        <a:t> </a:t>
                      </a:r>
                      <a:r>
                        <a:rPr lang="tr-TR" sz="1200" i="1" dirty="0" err="1">
                          <a:effectLst/>
                          <a:latin typeface="Arial" panose="020B0604020202020204" pitchFamily="34" charset="0"/>
                          <a:ea typeface="Calibri" panose="020F0502020204030204" pitchFamily="34" charset="0"/>
                          <a:cs typeface="Times New Roman" panose="02020603050405020304" pitchFamily="18" charset="0"/>
                        </a:rPr>
                        <a:t>Minimization</a:t>
                      </a:r>
                      <a:r>
                        <a:rPr lang="tr-TR" sz="1200" i="1" dirty="0">
                          <a:effectLst/>
                          <a:latin typeface="Arial" panose="020B0604020202020204" pitchFamily="34" charset="0"/>
                          <a:ea typeface="Calibri" panose="020F0502020204030204" pitchFamily="34" charset="0"/>
                          <a:cs typeface="Times New Roman" panose="02020603050405020304" pitchFamily="18" charset="0"/>
                        </a:rPr>
                        <a:t>)</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Para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dirty="0" smtClean="0">
                          <a:effectLst/>
                          <a:latin typeface="Arial" panose="020B0604020202020204" pitchFamily="34" charset="0"/>
                          <a:ea typeface="Calibri" panose="020F0502020204030204" pitchFamily="34" charset="0"/>
                          <a:cs typeface="Times New Roman" panose="02020603050405020304" pitchFamily="18" charset="0"/>
                        </a:rPr>
                        <a:t>Ölçülmemiştir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Ölçülmemiştir, alternatiflerin etkilerinin aynı olduğunu varsayar veya sonuçlarda hiçbir fark bulunamamıştır.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Karşılaştırılan sağlık teknolojilerinin sağlık sonuçlarının aynı olduğu durumlarda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559458">
                <a:tc>
                  <a:txBody>
                    <a:bodyPr/>
                    <a:lstStyle/>
                    <a:p>
                      <a:pPr algn="r">
                        <a:lnSpc>
                          <a:spcPct val="107000"/>
                        </a:lnSpc>
                        <a:spcAft>
                          <a:spcPts val="0"/>
                        </a:spcAft>
                      </a:pPr>
                      <a:r>
                        <a:rPr lang="tr-TR" sz="1200" i="1">
                          <a:effectLst/>
                          <a:latin typeface="Arial" panose="020B0604020202020204" pitchFamily="34" charset="0"/>
                          <a:ea typeface="Calibri" panose="020F0502020204030204" pitchFamily="34" charset="0"/>
                          <a:cs typeface="Times New Roman" panose="02020603050405020304" pitchFamily="18" charset="0"/>
                        </a:rPr>
                        <a:t>Maliyet-Yarar Analizi (Cost Benefit)</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Para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Parasal sonuçlar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Parasal fayda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Maliyet/Fayda Oranı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(Kullanımı çok yaygın değildir)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681703">
                <a:tc>
                  <a:txBody>
                    <a:bodyPr/>
                    <a:lstStyle/>
                    <a:p>
                      <a:pPr algn="r">
                        <a:lnSpc>
                          <a:spcPct val="107000"/>
                        </a:lnSpc>
                        <a:spcAft>
                          <a:spcPts val="0"/>
                        </a:spcAft>
                      </a:pPr>
                      <a:r>
                        <a:rPr lang="tr-TR" sz="1200" i="1">
                          <a:effectLst/>
                          <a:latin typeface="Arial" panose="020B0604020202020204" pitchFamily="34" charset="0"/>
                          <a:ea typeface="Calibri" panose="020F0502020204030204" pitchFamily="34" charset="0"/>
                          <a:cs typeface="Times New Roman" panose="02020603050405020304" pitchFamily="18" charset="0"/>
                        </a:rPr>
                        <a:t>Maliyet-Etkililik Analizi (Cost Effectiveness)</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Para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Etkililik ölçümü</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dirty="0" err="1">
                          <a:effectLst/>
                          <a:latin typeface="Arial" panose="020B0604020202020204" pitchFamily="34" charset="0"/>
                          <a:ea typeface="Calibri" panose="020F0502020204030204" pitchFamily="34" charset="0"/>
                          <a:cs typeface="Times New Roman" panose="02020603050405020304" pitchFamily="18" charset="0"/>
                        </a:rPr>
                        <a:t>Mortalite</a:t>
                      </a:r>
                      <a:r>
                        <a:rPr lang="tr-TR" sz="1200" dirty="0">
                          <a:effectLst/>
                          <a:latin typeface="Arial" panose="020B0604020202020204" pitchFamily="34" charset="0"/>
                          <a:ea typeface="Calibri" panose="020F0502020204030204" pitchFamily="34" charset="0"/>
                          <a:cs typeface="Times New Roman" panose="02020603050405020304" pitchFamily="18" charset="0"/>
                        </a:rPr>
                        <a:t> ve </a:t>
                      </a:r>
                      <a:r>
                        <a:rPr lang="tr-TR" sz="1200" dirty="0" err="1">
                          <a:effectLst/>
                          <a:latin typeface="Arial" panose="020B0604020202020204" pitchFamily="34" charset="0"/>
                          <a:ea typeface="Calibri" panose="020F0502020204030204" pitchFamily="34" charset="0"/>
                          <a:cs typeface="Times New Roman" panose="02020603050405020304" pitchFamily="18" charset="0"/>
                        </a:rPr>
                        <a:t>morbidite</a:t>
                      </a:r>
                      <a:r>
                        <a:rPr lang="tr-TR" sz="1200" dirty="0">
                          <a:effectLst/>
                          <a:latin typeface="Arial" panose="020B0604020202020204" pitchFamily="34" charset="0"/>
                          <a:ea typeface="Calibri" panose="020F0502020204030204" pitchFamily="34" charset="0"/>
                          <a:cs typeface="Times New Roman" panose="02020603050405020304" pitchFamily="18" charset="0"/>
                        </a:rPr>
                        <a:t> ölçütleri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Aynı tedavide kullanılan sağlık teknolojilerinin değerlendirildiği durumlarda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1678374">
                <a:tc>
                  <a:txBody>
                    <a:bodyPr/>
                    <a:lstStyle/>
                    <a:p>
                      <a:pPr algn="r">
                        <a:lnSpc>
                          <a:spcPct val="107000"/>
                        </a:lnSpc>
                        <a:spcAft>
                          <a:spcPts val="0"/>
                        </a:spcAft>
                      </a:pPr>
                      <a:r>
                        <a:rPr lang="tr-TR" sz="1200" i="1">
                          <a:effectLst/>
                          <a:latin typeface="Arial" panose="020B0604020202020204" pitchFamily="34" charset="0"/>
                          <a:ea typeface="Calibri" panose="020F0502020204030204" pitchFamily="34" charset="0"/>
                          <a:cs typeface="Times New Roman" panose="02020603050405020304" pitchFamily="18" charset="0"/>
                        </a:rPr>
                        <a:t>Maliyet-Fayda Analizi (Cost Utility)</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lnL>
                      <a:noFill/>
                    </a:lnL>
                    <a:lnR w="12700" cap="flat" cmpd="sng" algn="ctr">
                      <a:solidFill>
                        <a:srgbClr val="666666"/>
                      </a:solidFill>
                      <a:prstDash val="solid"/>
                      <a:round/>
                      <a:headEnd type="none" w="med" len="med"/>
                      <a:tailEnd type="none" w="med" len="med"/>
                    </a:lnR>
                    <a:lnT>
                      <a:noFill/>
                    </a:lnT>
                    <a:lnB>
                      <a:noFill/>
                    </a:lnB>
                    <a:solidFill>
                      <a:srgbClr val="FFFFFF"/>
                    </a:solidFill>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Para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a:effectLst/>
                          <a:latin typeface="Arial" panose="020B0604020202020204" pitchFamily="34" charset="0"/>
                          <a:ea typeface="Calibri" panose="020F0502020204030204" pitchFamily="34" charset="0"/>
                          <a:cs typeface="Times New Roman" panose="02020603050405020304" pitchFamily="18" charset="0"/>
                        </a:rPr>
                        <a:t>Değersel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QALY(Kaliteye Ayarlı Yaşam Yılı), DALY (Engelliliğe Uyarlanmış Yaşam Yılları ), HYE (Sağlıklı Yıllara Eşdeğerlik) vb.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07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Sağlık sonuçlarını, yaşam kalitesi ile kazanılan yaşam yıllarını birleştiren sonuç ölçümleriyle değerlendirmesine ihtiyaç olduğu durumlarda</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849" marR="47849"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58677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smtClean="0">
                <a:solidFill>
                  <a:schemeClr val="bg2"/>
                </a:solidFill>
                <a:latin typeface="Arial" charset="0"/>
              </a:rPr>
              <a:t>Bütçe </a:t>
            </a:r>
            <a:r>
              <a:rPr lang="tr-TR" sz="2000" b="1" dirty="0">
                <a:solidFill>
                  <a:schemeClr val="bg2"/>
                </a:solidFill>
                <a:latin typeface="Arial" charset="0"/>
              </a:rPr>
              <a:t>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12</a:t>
            </a:fld>
            <a:endParaRPr lang="tr-TR">
              <a:solidFill>
                <a:srgbClr val="003366"/>
              </a:solidFill>
            </a:endParaRPr>
          </a:p>
        </p:txBody>
      </p:sp>
      <p:sp>
        <p:nvSpPr>
          <p:cNvPr id="4" name="Dikdörtgen 3"/>
          <p:cNvSpPr/>
          <p:nvPr/>
        </p:nvSpPr>
        <p:spPr>
          <a:xfrm>
            <a:off x="539552" y="1700808"/>
            <a:ext cx="8342584" cy="4662815"/>
          </a:xfrm>
          <a:prstGeom prst="rect">
            <a:avLst/>
          </a:prstGeom>
        </p:spPr>
        <p:txBody>
          <a:bodyPr wrap="square">
            <a:spAutoFit/>
          </a:bodyPr>
          <a:lstStyle/>
          <a:p>
            <a:pPr algn="just">
              <a:lnSpc>
                <a:spcPct val="150000"/>
              </a:lnSpc>
            </a:pPr>
            <a:r>
              <a:rPr lang="tr-TR" b="1" i="1" dirty="0" smtClean="0"/>
              <a:t>Madde </a:t>
            </a:r>
            <a:r>
              <a:rPr lang="tr-TR" b="1" i="1" dirty="0"/>
              <a:t>2.3.2.2. </a:t>
            </a:r>
            <a:r>
              <a:rPr lang="tr-TR" b="1" i="1" dirty="0" smtClean="0"/>
              <a:t>: «</a:t>
            </a:r>
            <a:r>
              <a:rPr lang="tr-TR" i="1" dirty="0" smtClean="0"/>
              <a:t>Bütçe </a:t>
            </a:r>
            <a:r>
              <a:rPr lang="tr-TR" i="1" dirty="0"/>
              <a:t>etki analizleri, tıbbi malzemenin yeni bir malzeme alan kodu ile listeye eklenmesinin mali sonuçlarının tahmin edilmesi amacıyla gerçekleştirilir.  Bütçe analizine ilişkin yapılan maliyet hesaplamaların detayları dosya içeriğinde yer alır. Analiz sonuçlarının özetleri ise kılavuz ekinde yer alan tablolar doldurularak sunulur (EK-9). </a:t>
            </a:r>
            <a:endParaRPr lang="tr-TR" i="1" dirty="0" smtClean="0"/>
          </a:p>
          <a:p>
            <a:pPr algn="just">
              <a:lnSpc>
                <a:spcPct val="150000"/>
              </a:lnSpc>
            </a:pPr>
            <a:r>
              <a:rPr lang="tr-TR" i="1" dirty="0" smtClean="0"/>
              <a:t>Eğer </a:t>
            </a:r>
            <a:r>
              <a:rPr lang="tr-TR" i="1" dirty="0"/>
              <a:t>tıbbi malzemeye alternatif malzemelerin mevcut geri ödemesi işleme dahil ise ve yeni tıbbi malzeme için yeni bir işlem tanımlanması talep ediliyorsa bütçe etkisi bu iki işlem için incelenmelidir. </a:t>
            </a:r>
            <a:endParaRPr lang="tr-TR" i="1" dirty="0" smtClean="0"/>
          </a:p>
          <a:p>
            <a:pPr algn="just">
              <a:lnSpc>
                <a:spcPct val="150000"/>
              </a:lnSpc>
            </a:pPr>
            <a:r>
              <a:rPr lang="tr-TR" i="1" dirty="0" smtClean="0"/>
              <a:t>Bütçe </a:t>
            </a:r>
            <a:r>
              <a:rPr lang="tr-TR" i="1" dirty="0"/>
              <a:t>etki analizleri </a:t>
            </a:r>
            <a:r>
              <a:rPr lang="tr-TR" b="1" i="1" dirty="0"/>
              <a:t>ödeyici kurum perspektifinden </a:t>
            </a:r>
            <a:r>
              <a:rPr lang="tr-TR" i="1" dirty="0"/>
              <a:t>yapılmalıdır. </a:t>
            </a:r>
            <a:endParaRPr lang="tr-TR" i="1" dirty="0" smtClean="0"/>
          </a:p>
          <a:p>
            <a:pPr algn="just">
              <a:lnSpc>
                <a:spcPct val="150000"/>
              </a:lnSpc>
            </a:pPr>
            <a:r>
              <a:rPr lang="tr-TR" i="1" dirty="0" smtClean="0"/>
              <a:t>Bütçe </a:t>
            </a:r>
            <a:r>
              <a:rPr lang="tr-TR" i="1" dirty="0"/>
              <a:t>etki analizi zaman sınırı tercihen </a:t>
            </a:r>
            <a:r>
              <a:rPr lang="tr-TR" b="1" i="1" dirty="0"/>
              <a:t>3 (üç) yıl </a:t>
            </a:r>
            <a:r>
              <a:rPr lang="tr-TR" i="1" dirty="0"/>
              <a:t>olmalıdır. Daha uzun zaman sınırı seçilmesi durumunda, seçilme nedeni bilimsel olarak </a:t>
            </a:r>
            <a:r>
              <a:rPr lang="tr-TR" i="1" dirty="0" smtClean="0"/>
              <a:t>açıklanmalıdır»</a:t>
            </a:r>
            <a:endParaRPr lang="tr-TR" i="1" dirty="0"/>
          </a:p>
        </p:txBody>
      </p:sp>
    </p:spTree>
    <p:extLst>
      <p:ext uri="{BB962C8B-B14F-4D97-AF65-F5344CB8AC3E}">
        <p14:creationId xmlns:p14="http://schemas.microsoft.com/office/powerpoint/2010/main" val="3594679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13</a:t>
            </a:fld>
            <a:endParaRPr lang="tr-TR">
              <a:solidFill>
                <a:srgbClr val="003366"/>
              </a:solidFill>
            </a:endParaRPr>
          </a:p>
        </p:txBody>
      </p:sp>
      <p:sp>
        <p:nvSpPr>
          <p:cNvPr id="7" name="Dikey Kaydırma 6"/>
          <p:cNvSpPr/>
          <p:nvPr/>
        </p:nvSpPr>
        <p:spPr bwMode="auto">
          <a:xfrm>
            <a:off x="1763688" y="1855926"/>
            <a:ext cx="6048672" cy="3661306"/>
          </a:xfrm>
          <a:prstGeom prst="verticalScroll">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b" anchorCtr="0" compatLnSpc="1">
            <a:prstTxWarp prst="textNoShape">
              <a:avLst/>
            </a:prstTxWarp>
          </a:bodyPr>
          <a:lstStyle/>
          <a:p>
            <a:pPr lvl="0" algn="ctr"/>
            <a:r>
              <a:rPr lang="tr-TR" sz="2000" dirty="0"/>
              <a:t>Bütçe Etki </a:t>
            </a:r>
            <a:r>
              <a:rPr lang="tr-TR" sz="2000" dirty="0" smtClean="0"/>
              <a:t>Analizi</a:t>
            </a:r>
          </a:p>
          <a:p>
            <a:pPr lvl="0" algn="ctr"/>
            <a:endParaRPr lang="tr-TR" sz="2000" b="1" i="1" dirty="0">
              <a:solidFill>
                <a:srgbClr val="003366"/>
              </a:solidFill>
            </a:endParaRPr>
          </a:p>
          <a:p>
            <a:pPr algn="just"/>
            <a:r>
              <a:rPr lang="tr-TR" sz="2000" dirty="0">
                <a:latin typeface="Times New Roman" panose="02020603050405020304" pitchFamily="18" charset="0"/>
                <a:ea typeface="Calibri" panose="020F0502020204030204" pitchFamily="34" charset="0"/>
                <a:cs typeface="Times New Roman" panose="02020603050405020304" pitchFamily="18" charset="0"/>
              </a:rPr>
              <a:t>Teknolojinin ödenebilirliğini değerlendirmek için sağlık teknolojisinin bütçe üzerindeki finansal etkisi ile ilgilenmektedir. Bir sağlık teknolojisi uygulanan ekonomik değerlendirme yöntemleri doğrultusunda maliyet etkili bulunurken, uygulanan bütçe etki analizi sonucunda bütçe </a:t>
            </a:r>
            <a:r>
              <a:rPr lang="tr-TR" sz="2000" dirty="0" err="1">
                <a:latin typeface="Times New Roman" panose="02020603050405020304" pitchFamily="18" charset="0"/>
                <a:ea typeface="Calibri" panose="020F0502020204030204" pitchFamily="34" charset="0"/>
                <a:cs typeface="Times New Roman" panose="02020603050405020304" pitchFamily="18" charset="0"/>
              </a:rPr>
              <a:t>kısıtı</a:t>
            </a:r>
            <a:r>
              <a:rPr lang="tr-TR" sz="2000" dirty="0">
                <a:latin typeface="Times New Roman" panose="02020603050405020304" pitchFamily="18" charset="0"/>
                <a:ea typeface="Calibri" panose="020F0502020204030204" pitchFamily="34" charset="0"/>
                <a:cs typeface="Times New Roman" panose="02020603050405020304" pitchFamily="18" charset="0"/>
              </a:rPr>
              <a:t> göz önünde bulundurulduğundan geri ödenebilir bulunmayabilir</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000" dirty="0" smtClean="0">
                <a:solidFill>
                  <a:srgbClr val="003366"/>
                </a:solidFill>
              </a:rPr>
              <a:t>*</a:t>
            </a:r>
            <a:endParaRPr lang="tr-TR" sz="2000" i="1" dirty="0">
              <a:solidFill>
                <a:srgbClr val="003366"/>
              </a:solidFill>
            </a:endParaRPr>
          </a:p>
        </p:txBody>
      </p:sp>
      <p:sp>
        <p:nvSpPr>
          <p:cNvPr id="8" name="Metin kutusu 7"/>
          <p:cNvSpPr txBox="1"/>
          <p:nvPr/>
        </p:nvSpPr>
        <p:spPr>
          <a:xfrm>
            <a:off x="611560" y="6165304"/>
            <a:ext cx="8003232" cy="430887"/>
          </a:xfrm>
          <a:prstGeom prst="rect">
            <a:avLst/>
          </a:prstGeom>
          <a:noFill/>
        </p:spPr>
        <p:txBody>
          <a:bodyPr wrap="square" rtlCol="0">
            <a:spAutoFit/>
          </a:bodyPr>
          <a:lstStyle/>
          <a:p>
            <a:pPr algn="just">
              <a:spcAft>
                <a:spcPts val="0"/>
              </a:spcAft>
            </a:pPr>
            <a:r>
              <a:rPr lang="tr-TR" sz="1100" dirty="0" smtClean="0">
                <a:solidFill>
                  <a:srgbClr val="003366"/>
                </a:solidFill>
              </a:rPr>
              <a:t>*</a:t>
            </a:r>
            <a:r>
              <a:rPr lang="tr-TR" sz="1100" i="1" dirty="0" smtClean="0">
                <a:solidFill>
                  <a:srgbClr val="003366"/>
                </a:solidFill>
              </a:rPr>
              <a:t> </a:t>
            </a:r>
            <a:r>
              <a:rPr lang="tr-TR" sz="1100" dirty="0">
                <a:latin typeface="Times New Roman" panose="02020603050405020304" pitchFamily="18" charset="0"/>
                <a:ea typeface="Calibri" panose="020F0502020204030204" pitchFamily="34" charset="0"/>
                <a:cs typeface="Times New Roman" panose="02020603050405020304" pitchFamily="18" charset="0"/>
              </a:rPr>
              <a:t>MAUSKOPF, Josephine A., “</a:t>
            </a:r>
            <a:r>
              <a:rPr lang="tr-TR" sz="1100" dirty="0" err="1">
                <a:latin typeface="Times New Roman" panose="02020603050405020304" pitchFamily="18" charset="0"/>
                <a:ea typeface="Calibri" panose="020F0502020204030204" pitchFamily="34" charset="0"/>
                <a:cs typeface="Times New Roman" panose="02020603050405020304" pitchFamily="18" charset="0"/>
              </a:rPr>
              <a:t>Principles</a:t>
            </a:r>
            <a:r>
              <a:rPr lang="tr-TR" sz="1100" dirty="0">
                <a:latin typeface="Times New Roman" panose="02020603050405020304" pitchFamily="18" charset="0"/>
                <a:ea typeface="Calibri" panose="020F0502020204030204" pitchFamily="34" charset="0"/>
                <a:cs typeface="Times New Roman" panose="02020603050405020304" pitchFamily="18" charset="0"/>
              </a:rPr>
              <a:t> of </a:t>
            </a:r>
            <a:r>
              <a:rPr lang="tr-TR" sz="1100" dirty="0" err="1">
                <a:latin typeface="Times New Roman" panose="02020603050405020304" pitchFamily="18" charset="0"/>
                <a:ea typeface="Calibri" panose="020F0502020204030204" pitchFamily="34" charset="0"/>
                <a:cs typeface="Times New Roman" panose="02020603050405020304" pitchFamily="18" charset="0"/>
              </a:rPr>
              <a:t>Good</a:t>
            </a:r>
            <a:r>
              <a:rPr lang="tr-TR" sz="1100" dirty="0">
                <a:latin typeface="Times New Roman" panose="02020603050405020304" pitchFamily="18" charset="0"/>
                <a:ea typeface="Calibri" panose="020F0502020204030204" pitchFamily="34" charset="0"/>
                <a:cs typeface="Times New Roman" panose="02020603050405020304" pitchFamily="18" charset="0"/>
              </a:rPr>
              <a: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Practice</a:t>
            </a:r>
            <a:r>
              <a:rPr lang="tr-TR" sz="1100" dirty="0">
                <a:latin typeface="Times New Roman" panose="02020603050405020304" pitchFamily="18" charset="0"/>
                <a:ea typeface="Calibri" panose="020F0502020204030204" pitchFamily="34" charset="0"/>
                <a:cs typeface="Times New Roman" panose="02020603050405020304" pitchFamily="18" charset="0"/>
              </a:rPr>
              <a: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for</a:t>
            </a:r>
            <a:r>
              <a:rPr lang="tr-TR" sz="1100" dirty="0">
                <a:latin typeface="Times New Roman" panose="02020603050405020304" pitchFamily="18" charset="0"/>
                <a:ea typeface="Calibri" panose="020F0502020204030204" pitchFamily="34" charset="0"/>
                <a:cs typeface="Times New Roman" panose="02020603050405020304" pitchFamily="18" charset="0"/>
              </a:rPr>
              <a:t> Budget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Impact</a:t>
            </a:r>
            <a:r>
              <a:rPr lang="tr-TR" sz="1100" dirty="0">
                <a:latin typeface="Times New Roman" panose="02020603050405020304" pitchFamily="18" charset="0"/>
                <a:ea typeface="Calibri" panose="020F0502020204030204" pitchFamily="34" charset="0"/>
                <a:cs typeface="Times New Roman" panose="02020603050405020304" pitchFamily="18" charset="0"/>
              </a:rPr>
              <a:t> Analysis: Report of </a:t>
            </a:r>
            <a:r>
              <a:rPr lang="tr-TR" sz="1100" dirty="0" err="1">
                <a:latin typeface="Times New Roman" panose="02020603050405020304" pitchFamily="18" charset="0"/>
                <a:ea typeface="Calibri" panose="020F0502020204030204" pitchFamily="34" charset="0"/>
                <a:cs typeface="Times New Roman" panose="02020603050405020304" pitchFamily="18" charset="0"/>
              </a:rPr>
              <a:t>the</a:t>
            </a:r>
            <a:r>
              <a:rPr lang="tr-TR" sz="1100" dirty="0">
                <a:latin typeface="Times New Roman" panose="02020603050405020304" pitchFamily="18" charset="0"/>
                <a:ea typeface="Calibri" panose="020F0502020204030204" pitchFamily="34" charset="0"/>
                <a:cs typeface="Times New Roman" panose="02020603050405020304" pitchFamily="18" charset="0"/>
              </a:rPr>
              <a:t> ISPOR </a:t>
            </a:r>
            <a:r>
              <a:rPr lang="tr-TR" sz="1100" dirty="0" err="1">
                <a:latin typeface="Times New Roman" panose="02020603050405020304" pitchFamily="18" charset="0"/>
                <a:ea typeface="Calibri" panose="020F0502020204030204" pitchFamily="34" charset="0"/>
                <a:cs typeface="Times New Roman" panose="02020603050405020304" pitchFamily="18" charset="0"/>
              </a:rPr>
              <a:t>Task</a:t>
            </a:r>
            <a:r>
              <a:rPr lang="tr-TR" sz="1100" dirty="0">
                <a:latin typeface="Times New Roman" panose="02020603050405020304" pitchFamily="18" charset="0"/>
                <a:ea typeface="Calibri" panose="020F0502020204030204" pitchFamily="34" charset="0"/>
                <a:cs typeface="Times New Roman" panose="02020603050405020304" pitchFamily="18" charset="0"/>
              </a:rPr>
              <a:t> Force on </a:t>
            </a:r>
            <a:r>
              <a:rPr lang="tr-TR" sz="1100" dirty="0" err="1">
                <a:latin typeface="Times New Roman" panose="02020603050405020304" pitchFamily="18" charset="0"/>
                <a:ea typeface="Calibri" panose="020F0502020204030204" pitchFamily="34" charset="0"/>
                <a:cs typeface="Times New Roman" panose="02020603050405020304" pitchFamily="18" charset="0"/>
              </a:rPr>
              <a:t>Good</a:t>
            </a:r>
            <a:r>
              <a:rPr lang="tr-TR" sz="1100" dirty="0">
                <a:latin typeface="Times New Roman" panose="02020603050405020304" pitchFamily="18" charset="0"/>
                <a:ea typeface="Calibri" panose="020F0502020204030204" pitchFamily="34" charset="0"/>
                <a:cs typeface="Times New Roman" panose="02020603050405020304" pitchFamily="18" charset="0"/>
              </a:rPr>
              <a: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Research</a:t>
            </a:r>
            <a:r>
              <a:rPr lang="tr-TR" sz="1100" dirty="0">
                <a:latin typeface="Times New Roman" panose="02020603050405020304" pitchFamily="18" charset="0"/>
                <a:ea typeface="Calibri" panose="020F0502020204030204" pitchFamily="34" charset="0"/>
                <a:cs typeface="Times New Roman" panose="02020603050405020304" pitchFamily="18" charset="0"/>
              </a:rPr>
              <a: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Practices</a:t>
            </a:r>
            <a:r>
              <a:rPr lang="tr-TR" sz="1100" dirty="0">
                <a:latin typeface="Times New Roman" panose="02020603050405020304" pitchFamily="18" charset="0"/>
                <a:ea typeface="Calibri" panose="020F0502020204030204" pitchFamily="34" charset="0"/>
                <a:cs typeface="Times New Roman" panose="02020603050405020304" pitchFamily="18" charset="0"/>
              </a:rPr>
              <a:t> Budget </a:t>
            </a:r>
            <a:r>
              <a:rPr lang="tr-TR" sz="1100" dirty="0" err="1">
                <a:latin typeface="Times New Roman" panose="02020603050405020304" pitchFamily="18" charset="0"/>
                <a:ea typeface="Calibri" panose="020F0502020204030204" pitchFamily="34" charset="0"/>
                <a:cs typeface="Times New Roman" panose="02020603050405020304" pitchFamily="18" charset="0"/>
              </a:rPr>
              <a:t>Impact</a:t>
            </a:r>
            <a:r>
              <a:rPr lang="tr-TR" sz="1100" dirty="0">
                <a:latin typeface="Times New Roman" panose="02020603050405020304" pitchFamily="18" charset="0"/>
                <a:ea typeface="Calibri" panose="020F0502020204030204" pitchFamily="34" charset="0"/>
                <a:cs typeface="Times New Roman" panose="02020603050405020304" pitchFamily="18" charset="0"/>
              </a:rPr>
              <a:t> Analysis</a:t>
            </a:r>
            <a:r>
              <a:rPr lang="en-US" sz="1100" dirty="0">
                <a:latin typeface="Times New Roman" panose="02020603050405020304" pitchFamily="18" charset="0"/>
                <a:ea typeface="Calibri" panose="020F0502020204030204" pitchFamily="34" charset="0"/>
                <a:cs typeface="Times New Roman" panose="02020603050405020304" pitchFamily="18" charset="0"/>
              </a:rPr>
              <a:t>”, </a:t>
            </a:r>
            <a:r>
              <a:rPr lang="en-US" sz="1100" b="1" dirty="0">
                <a:latin typeface="Times New Roman" panose="02020603050405020304" pitchFamily="18" charset="0"/>
                <a:ea typeface="Calibri" panose="020F0502020204030204" pitchFamily="34" charset="0"/>
                <a:cs typeface="Times New Roman" panose="02020603050405020304" pitchFamily="18" charset="0"/>
              </a:rPr>
              <a:t>Value In Health</a:t>
            </a:r>
            <a:r>
              <a:rPr lang="en-US" sz="1100" dirty="0">
                <a:latin typeface="Times New Roman" panose="02020603050405020304" pitchFamily="18" charset="0"/>
                <a:ea typeface="Calibri" panose="020F0502020204030204" pitchFamily="34" charset="0"/>
                <a:cs typeface="Times New Roman" panose="02020603050405020304" pitchFamily="18" charset="0"/>
              </a:rPr>
              <a:t>, 2007, </a:t>
            </a:r>
            <a:r>
              <a:rPr lang="tr-TR" sz="1100" dirty="0">
                <a:latin typeface="Times New Roman" panose="02020603050405020304" pitchFamily="18" charset="0"/>
                <a:ea typeface="Calibri" panose="020F0502020204030204" pitchFamily="34" charset="0"/>
                <a:cs typeface="Times New Roman" panose="02020603050405020304" pitchFamily="18" charset="0"/>
              </a:rPr>
              <a:t>C.</a:t>
            </a:r>
            <a:r>
              <a:rPr lang="en-US" sz="1100" dirty="0">
                <a:latin typeface="Times New Roman" panose="02020603050405020304" pitchFamily="18" charset="0"/>
                <a:ea typeface="Calibri" panose="020F0502020204030204" pitchFamily="34" charset="0"/>
                <a:cs typeface="Times New Roman" panose="02020603050405020304" pitchFamily="18" charset="0"/>
              </a:rPr>
              <a:t> 10, </a:t>
            </a:r>
            <a:r>
              <a:rPr lang="tr-TR" sz="1100" dirty="0">
                <a:latin typeface="Times New Roman" panose="02020603050405020304" pitchFamily="18" charset="0"/>
                <a:ea typeface="Calibri" panose="020F0502020204030204" pitchFamily="34" charset="0"/>
                <a:cs typeface="Times New Roman" panose="02020603050405020304" pitchFamily="18" charset="0"/>
              </a:rPr>
              <a:t>S. </a:t>
            </a:r>
            <a:r>
              <a:rPr lang="en-US" sz="1100" dirty="0">
                <a:latin typeface="Times New Roman" panose="02020603050405020304" pitchFamily="18" charset="0"/>
                <a:ea typeface="Calibri" panose="020F0502020204030204" pitchFamily="34" charset="0"/>
                <a:cs typeface="Times New Roman" panose="02020603050405020304" pitchFamily="18" charset="0"/>
              </a:rPr>
              <a:t>5, s. 336-347.</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5306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t>
            </a:r>
            <a:r>
              <a:rPr lang="tr-TR" sz="2000" b="1" dirty="0" smtClean="0">
                <a:solidFill>
                  <a:schemeClr val="bg2"/>
                </a:solidFill>
                <a:latin typeface="Arial" charset="0"/>
              </a:rPr>
              <a:t>Analizinde Kullanılan Kavramlar</a:t>
            </a:r>
            <a:endParaRPr lang="tr-TR" sz="2000" b="1" dirty="0">
              <a:solidFill>
                <a:schemeClr val="bg2"/>
              </a:solidFill>
              <a:latin typeface="Arial" charset="0"/>
            </a:endParaRP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14</a:t>
            </a:fld>
            <a:endParaRPr lang="tr-TR">
              <a:solidFill>
                <a:srgbClr val="003366"/>
              </a:solidFill>
            </a:endParaRPr>
          </a:p>
        </p:txBody>
      </p:sp>
      <p:sp>
        <p:nvSpPr>
          <p:cNvPr id="4" name="Dikdörtgen 3"/>
          <p:cNvSpPr/>
          <p:nvPr/>
        </p:nvSpPr>
        <p:spPr>
          <a:xfrm>
            <a:off x="457200" y="1844824"/>
            <a:ext cx="7776864" cy="2169825"/>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dirty="0" smtClean="0"/>
              <a:t>Maliyetlerin tahmini (Sağlık Bakanlığı, TÜİK, SGK, Uzman Görüşü, KİK verileri, Saha Çalışmaları vb.)</a:t>
            </a:r>
          </a:p>
          <a:p>
            <a:pPr marL="285750" indent="-285750" algn="just">
              <a:lnSpc>
                <a:spcPct val="150000"/>
              </a:lnSpc>
              <a:buFont typeface="Wingdings" panose="05000000000000000000" pitchFamily="2" charset="2"/>
              <a:buChar char="Ø"/>
            </a:pPr>
            <a:r>
              <a:rPr lang="tr-TR" dirty="0" smtClean="0"/>
              <a:t>Ödeyici Kurum Perspektifi</a:t>
            </a:r>
          </a:p>
          <a:p>
            <a:pPr marL="285750" indent="-285750" algn="just">
              <a:lnSpc>
                <a:spcPct val="150000"/>
              </a:lnSpc>
              <a:buFont typeface="Wingdings" panose="05000000000000000000" pitchFamily="2" charset="2"/>
              <a:buChar char="Ø"/>
            </a:pPr>
            <a:r>
              <a:rPr lang="tr-TR" dirty="0" smtClean="0"/>
              <a:t>Doğrudan Maliyetler/Dolaylı Maliyetler </a:t>
            </a:r>
          </a:p>
          <a:p>
            <a:pPr marL="285750" indent="-285750" algn="just">
              <a:lnSpc>
                <a:spcPct val="150000"/>
              </a:lnSpc>
              <a:buFont typeface="Wingdings" panose="05000000000000000000" pitchFamily="2" charset="2"/>
              <a:buChar char="Ø"/>
            </a:pPr>
            <a:r>
              <a:rPr lang="tr-TR" dirty="0" smtClean="0"/>
              <a:t>Zaman sınırı (Sağlık </a:t>
            </a:r>
            <a:r>
              <a:rPr lang="tr-TR" dirty="0"/>
              <a:t>sonuçları ve maliyete yönelik aynı zaman </a:t>
            </a:r>
            <a:r>
              <a:rPr lang="tr-TR" dirty="0" smtClean="0"/>
              <a:t>ufku)</a:t>
            </a:r>
            <a:endParaRPr lang="tr-TR" dirty="0"/>
          </a:p>
        </p:txBody>
      </p:sp>
    </p:spTree>
    <p:extLst>
      <p:ext uri="{BB962C8B-B14F-4D97-AF65-F5344CB8AC3E}">
        <p14:creationId xmlns:p14="http://schemas.microsoft.com/office/powerpoint/2010/main" val="2993009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Bütçe-etki Analizi Özet Tablolar </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15</a:t>
            </a:fld>
            <a:endParaRPr lang="tr-TR">
              <a:solidFill>
                <a:srgbClr val="003366"/>
              </a:solidFill>
            </a:endParaRPr>
          </a:p>
        </p:txBody>
      </p:sp>
      <p:sp>
        <p:nvSpPr>
          <p:cNvPr id="5" name="Dikdörtgen 4"/>
          <p:cNvSpPr/>
          <p:nvPr/>
        </p:nvSpPr>
        <p:spPr>
          <a:xfrm>
            <a:off x="556120" y="1623777"/>
            <a:ext cx="7929230" cy="307777"/>
          </a:xfrm>
          <a:prstGeom prst="rect">
            <a:avLst/>
          </a:prstGeom>
        </p:spPr>
        <p:txBody>
          <a:bodyPr wrap="square">
            <a:spAutoFit/>
          </a:bodyPr>
          <a:lstStyle/>
          <a:p>
            <a:r>
              <a:rPr lang="tr-TR" sz="1400" dirty="0"/>
              <a:t>Tablo 1: Tıbbi Malzemenin Kullanım Alanı Bilgisi </a:t>
            </a:r>
          </a:p>
        </p:txBody>
      </p:sp>
      <p:pic>
        <p:nvPicPr>
          <p:cNvPr id="6" name="Resim 5"/>
          <p:cNvPicPr>
            <a:picLocks noChangeAspect="1"/>
          </p:cNvPicPr>
          <p:nvPr/>
        </p:nvPicPr>
        <p:blipFill>
          <a:blip r:embed="rId2"/>
          <a:stretch>
            <a:fillRect/>
          </a:stretch>
        </p:blipFill>
        <p:spPr>
          <a:xfrm>
            <a:off x="599252" y="1969143"/>
            <a:ext cx="7704855" cy="883794"/>
          </a:xfrm>
          <a:prstGeom prst="rect">
            <a:avLst/>
          </a:prstGeom>
          <a:ln>
            <a:solidFill>
              <a:srgbClr val="000000"/>
            </a:solidFill>
          </a:ln>
        </p:spPr>
      </p:pic>
      <p:sp>
        <p:nvSpPr>
          <p:cNvPr id="7" name="Dikdörtgen 6"/>
          <p:cNvSpPr/>
          <p:nvPr/>
        </p:nvSpPr>
        <p:spPr>
          <a:xfrm>
            <a:off x="556120" y="3364778"/>
            <a:ext cx="7704855" cy="307777"/>
          </a:xfrm>
          <a:prstGeom prst="rect">
            <a:avLst/>
          </a:prstGeom>
        </p:spPr>
        <p:txBody>
          <a:bodyPr wrap="square">
            <a:spAutoFit/>
          </a:bodyPr>
          <a:lstStyle/>
          <a:p>
            <a:r>
              <a:rPr lang="tr-TR" sz="1400" dirty="0"/>
              <a:t>Tablo 2: Tıbbi Malzeme Maliyeti / Hasta Bilgisi* </a:t>
            </a:r>
          </a:p>
        </p:txBody>
      </p:sp>
      <p:pic>
        <p:nvPicPr>
          <p:cNvPr id="8" name="Resim 7"/>
          <p:cNvPicPr>
            <a:picLocks noChangeAspect="1"/>
          </p:cNvPicPr>
          <p:nvPr/>
        </p:nvPicPr>
        <p:blipFill>
          <a:blip r:embed="rId3"/>
          <a:stretch>
            <a:fillRect/>
          </a:stretch>
        </p:blipFill>
        <p:spPr>
          <a:xfrm>
            <a:off x="599252" y="3734111"/>
            <a:ext cx="7661723" cy="847018"/>
          </a:xfrm>
          <a:prstGeom prst="rect">
            <a:avLst/>
          </a:prstGeom>
          <a:ln>
            <a:solidFill>
              <a:srgbClr val="000000"/>
            </a:solidFill>
          </a:ln>
        </p:spPr>
      </p:pic>
      <p:sp>
        <p:nvSpPr>
          <p:cNvPr id="9" name="Dikdörtgen 8"/>
          <p:cNvSpPr/>
          <p:nvPr/>
        </p:nvSpPr>
        <p:spPr>
          <a:xfrm>
            <a:off x="556120" y="4545774"/>
            <a:ext cx="7865439" cy="523220"/>
          </a:xfrm>
          <a:prstGeom prst="rect">
            <a:avLst/>
          </a:prstGeom>
        </p:spPr>
        <p:txBody>
          <a:bodyPr wrap="square">
            <a:spAutoFit/>
          </a:bodyPr>
          <a:lstStyle/>
          <a:p>
            <a:r>
              <a:rPr lang="tr-TR" sz="1400" dirty="0"/>
              <a:t>* Eğer malzeme için önerilen geri ödeme statüsü Ek-2/C Kapsamında ise önerilen tanıya dayalı işlem fiyatı belirtilmelidir</a:t>
            </a:r>
          </a:p>
        </p:txBody>
      </p:sp>
    </p:spTree>
    <p:extLst>
      <p:ext uri="{BB962C8B-B14F-4D97-AF65-F5344CB8AC3E}">
        <p14:creationId xmlns:p14="http://schemas.microsoft.com/office/powerpoint/2010/main" val="1027752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16</a:t>
            </a:fld>
            <a:endParaRPr lang="tr-TR">
              <a:solidFill>
                <a:srgbClr val="003366"/>
              </a:solidFill>
            </a:endParaRPr>
          </a:p>
        </p:txBody>
      </p:sp>
      <p:pic>
        <p:nvPicPr>
          <p:cNvPr id="4" name="Resim 3"/>
          <p:cNvPicPr>
            <a:picLocks noChangeAspect="1"/>
          </p:cNvPicPr>
          <p:nvPr/>
        </p:nvPicPr>
        <p:blipFill>
          <a:blip r:embed="rId2"/>
          <a:stretch>
            <a:fillRect/>
          </a:stretch>
        </p:blipFill>
        <p:spPr>
          <a:xfrm>
            <a:off x="626542" y="2191718"/>
            <a:ext cx="7894801" cy="3339002"/>
          </a:xfrm>
          <a:prstGeom prst="rect">
            <a:avLst/>
          </a:prstGeom>
        </p:spPr>
      </p:pic>
      <p:sp>
        <p:nvSpPr>
          <p:cNvPr id="5" name="Dikdörtgen 4"/>
          <p:cNvSpPr/>
          <p:nvPr/>
        </p:nvSpPr>
        <p:spPr>
          <a:xfrm>
            <a:off x="539551" y="1455167"/>
            <a:ext cx="7966809" cy="646331"/>
          </a:xfrm>
          <a:prstGeom prst="rect">
            <a:avLst/>
          </a:prstGeom>
        </p:spPr>
        <p:txBody>
          <a:bodyPr wrap="square">
            <a:spAutoFit/>
          </a:bodyPr>
          <a:lstStyle/>
          <a:p>
            <a:r>
              <a:rPr lang="tr-TR" dirty="0"/>
              <a:t>Tablo 3: Tıbbi Malzemenin Tedavisinde Kullanılacağı Hasta Sayısına İlişkin </a:t>
            </a:r>
            <a:r>
              <a:rPr lang="tr-TR" dirty="0" smtClean="0"/>
              <a:t>Tahmin </a:t>
            </a:r>
            <a:endParaRPr lang="tr-TR" dirty="0"/>
          </a:p>
        </p:txBody>
      </p:sp>
    </p:spTree>
    <p:extLst>
      <p:ext uri="{BB962C8B-B14F-4D97-AF65-F5344CB8AC3E}">
        <p14:creationId xmlns:p14="http://schemas.microsoft.com/office/powerpoint/2010/main" val="249758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17</a:t>
            </a:fld>
            <a:endParaRPr lang="tr-TR">
              <a:solidFill>
                <a:srgbClr val="003366"/>
              </a:solidFill>
            </a:endParaRPr>
          </a:p>
        </p:txBody>
      </p:sp>
      <p:sp>
        <p:nvSpPr>
          <p:cNvPr id="4" name="Dikdörtgen 3"/>
          <p:cNvSpPr/>
          <p:nvPr/>
        </p:nvSpPr>
        <p:spPr>
          <a:xfrm>
            <a:off x="539552" y="1722294"/>
            <a:ext cx="3829062" cy="338554"/>
          </a:xfrm>
          <a:prstGeom prst="rect">
            <a:avLst/>
          </a:prstGeom>
        </p:spPr>
        <p:txBody>
          <a:bodyPr wrap="none">
            <a:spAutoFit/>
          </a:bodyPr>
          <a:lstStyle/>
          <a:p>
            <a:r>
              <a:rPr lang="tr-TR" sz="1600" dirty="0"/>
              <a:t>Tablo 4: Tıbbi Malzeme/İşlem Maliyetleri</a:t>
            </a:r>
          </a:p>
        </p:txBody>
      </p:sp>
      <p:pic>
        <p:nvPicPr>
          <p:cNvPr id="5" name="Resim 4"/>
          <p:cNvPicPr>
            <a:picLocks noChangeAspect="1"/>
          </p:cNvPicPr>
          <p:nvPr/>
        </p:nvPicPr>
        <p:blipFill>
          <a:blip r:embed="rId2"/>
          <a:stretch>
            <a:fillRect/>
          </a:stretch>
        </p:blipFill>
        <p:spPr>
          <a:xfrm>
            <a:off x="611560" y="2132856"/>
            <a:ext cx="7854673" cy="3024336"/>
          </a:xfrm>
          <a:prstGeom prst="rect">
            <a:avLst/>
          </a:prstGeom>
        </p:spPr>
      </p:pic>
      <p:sp>
        <p:nvSpPr>
          <p:cNvPr id="6" name="Dikdörtgen 5"/>
          <p:cNvSpPr/>
          <p:nvPr/>
        </p:nvSpPr>
        <p:spPr>
          <a:xfrm>
            <a:off x="610645" y="5301208"/>
            <a:ext cx="7901558" cy="1107996"/>
          </a:xfrm>
          <a:prstGeom prst="rect">
            <a:avLst/>
          </a:prstGeom>
        </p:spPr>
        <p:txBody>
          <a:bodyPr wrap="square">
            <a:spAutoFit/>
          </a:bodyPr>
          <a:lstStyle/>
          <a:p>
            <a:pPr algn="just"/>
            <a:r>
              <a:rPr lang="tr-TR" dirty="0"/>
              <a:t>*</a:t>
            </a:r>
            <a:r>
              <a:rPr lang="tr-TR" sz="1600" dirty="0"/>
              <a:t>Tıbbi malzemenin yerini alacağı alternatifler seçilmelidir. Eğer tıbbi malzemenin yeni tanımlanacak tanıya dayalı işlem içinde ödenmesi öneriliyorsa bu durumda ürünler olarak tanıya dayalı işlem işlemler ve bunların fiyatları belirtilmelidir  </a:t>
            </a:r>
            <a:endParaRPr lang="tr-TR" sz="1600" dirty="0" smtClean="0"/>
          </a:p>
          <a:p>
            <a:pPr algn="just"/>
            <a:r>
              <a:rPr lang="tr-TR" sz="1600" dirty="0" smtClean="0"/>
              <a:t>**</a:t>
            </a:r>
            <a:r>
              <a:rPr lang="tr-TR" sz="1600" dirty="0"/>
              <a:t>Hasta Başına, Ortalama Kullanım Süreleri Dikkate Alınarak </a:t>
            </a:r>
          </a:p>
        </p:txBody>
      </p:sp>
    </p:spTree>
    <p:extLst>
      <p:ext uri="{BB962C8B-B14F-4D97-AF65-F5344CB8AC3E}">
        <p14:creationId xmlns:p14="http://schemas.microsoft.com/office/powerpoint/2010/main" val="1974211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18</a:t>
            </a:fld>
            <a:endParaRPr lang="tr-TR">
              <a:solidFill>
                <a:srgbClr val="003366"/>
              </a:solidFill>
            </a:endParaRPr>
          </a:p>
        </p:txBody>
      </p:sp>
      <p:sp>
        <p:nvSpPr>
          <p:cNvPr id="4" name="Dikdörtgen 3"/>
          <p:cNvSpPr/>
          <p:nvPr/>
        </p:nvSpPr>
        <p:spPr>
          <a:xfrm>
            <a:off x="627583" y="1625632"/>
            <a:ext cx="3892861" cy="338554"/>
          </a:xfrm>
          <a:prstGeom prst="rect">
            <a:avLst/>
          </a:prstGeom>
        </p:spPr>
        <p:txBody>
          <a:bodyPr wrap="none">
            <a:spAutoFit/>
          </a:bodyPr>
          <a:lstStyle/>
          <a:p>
            <a:r>
              <a:rPr lang="tr-TR" sz="1600" dirty="0"/>
              <a:t>Tablo 5: Tedavi ile İlişkili Diğer Maliyetler </a:t>
            </a:r>
          </a:p>
        </p:txBody>
      </p:sp>
      <p:sp>
        <p:nvSpPr>
          <p:cNvPr id="5" name="Dikdörtgen 4"/>
          <p:cNvSpPr/>
          <p:nvPr/>
        </p:nvSpPr>
        <p:spPr>
          <a:xfrm>
            <a:off x="600907" y="5294293"/>
            <a:ext cx="7839074" cy="954107"/>
          </a:xfrm>
          <a:prstGeom prst="rect">
            <a:avLst/>
          </a:prstGeom>
        </p:spPr>
        <p:txBody>
          <a:bodyPr wrap="square">
            <a:spAutoFit/>
          </a:bodyPr>
          <a:lstStyle/>
          <a:p>
            <a:pPr algn="just"/>
            <a:r>
              <a:rPr lang="tr-TR" sz="1400" dirty="0" smtClean="0"/>
              <a:t>***</a:t>
            </a:r>
            <a:r>
              <a:rPr lang="tr-TR" sz="1400" dirty="0"/>
              <a:t>Tıbbi malzemenin tedavisinde kullanıldığı alanda tedavi ile ilişkili diğer maliyetler (Her bir malzemeye ilişkin </a:t>
            </a:r>
            <a:r>
              <a:rPr lang="tr-TR" sz="1400" b="1" dirty="0"/>
              <a:t>komplikasyon </a:t>
            </a:r>
            <a:r>
              <a:rPr lang="tr-TR" sz="1400" b="1" dirty="0" smtClean="0"/>
              <a:t>oranları, </a:t>
            </a:r>
            <a:r>
              <a:rPr lang="tr-TR" sz="1400" b="1" dirty="0"/>
              <a:t>hastane yatış süreleri, revizyon oranları vb. </a:t>
            </a:r>
            <a:r>
              <a:rPr lang="tr-TR" sz="1400" dirty="0"/>
              <a:t>farklar dikkate alınarak yapılacak tedavi maliyeti hesaplamasını içerir, bu hesaplar dosyanın ilgili/bölümünde ayrıca ayrıntıları ile sunulur.) </a:t>
            </a:r>
          </a:p>
        </p:txBody>
      </p:sp>
      <p:pic>
        <p:nvPicPr>
          <p:cNvPr id="6" name="Resim 5"/>
          <p:cNvPicPr>
            <a:picLocks noChangeAspect="1"/>
          </p:cNvPicPr>
          <p:nvPr/>
        </p:nvPicPr>
        <p:blipFill>
          <a:blip r:embed="rId2"/>
          <a:stretch>
            <a:fillRect/>
          </a:stretch>
        </p:blipFill>
        <p:spPr>
          <a:xfrm>
            <a:off x="652463" y="2141478"/>
            <a:ext cx="7735962" cy="2799690"/>
          </a:xfrm>
          <a:prstGeom prst="rect">
            <a:avLst/>
          </a:prstGeom>
        </p:spPr>
      </p:pic>
    </p:spTree>
    <p:extLst>
      <p:ext uri="{BB962C8B-B14F-4D97-AF65-F5344CB8AC3E}">
        <p14:creationId xmlns:p14="http://schemas.microsoft.com/office/powerpoint/2010/main" val="4055118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92618" y="265189"/>
            <a:ext cx="6346825" cy="1063625"/>
          </a:xfrm>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19</a:t>
            </a:fld>
            <a:endParaRPr lang="tr-TR">
              <a:solidFill>
                <a:srgbClr val="003366"/>
              </a:solidFill>
            </a:endParaRPr>
          </a:p>
        </p:txBody>
      </p:sp>
      <p:sp>
        <p:nvSpPr>
          <p:cNvPr id="7" name="Dikdörtgen 6"/>
          <p:cNvSpPr/>
          <p:nvPr/>
        </p:nvSpPr>
        <p:spPr>
          <a:xfrm>
            <a:off x="422782" y="1556792"/>
            <a:ext cx="2961516" cy="338554"/>
          </a:xfrm>
          <a:prstGeom prst="rect">
            <a:avLst/>
          </a:prstGeom>
        </p:spPr>
        <p:txBody>
          <a:bodyPr wrap="none">
            <a:spAutoFit/>
          </a:bodyPr>
          <a:lstStyle/>
          <a:p>
            <a:r>
              <a:rPr lang="tr-TR" sz="1600" dirty="0"/>
              <a:t>Tablo 6: Toplam Kamu Maliyeti</a:t>
            </a:r>
          </a:p>
        </p:txBody>
      </p:sp>
      <p:pic>
        <p:nvPicPr>
          <p:cNvPr id="8" name="Resim 7"/>
          <p:cNvPicPr>
            <a:picLocks noChangeAspect="1"/>
          </p:cNvPicPr>
          <p:nvPr/>
        </p:nvPicPr>
        <p:blipFill>
          <a:blip r:embed="rId2"/>
          <a:stretch>
            <a:fillRect/>
          </a:stretch>
        </p:blipFill>
        <p:spPr>
          <a:xfrm>
            <a:off x="492618" y="1829944"/>
            <a:ext cx="7886700" cy="1841738"/>
          </a:xfrm>
          <a:prstGeom prst="rect">
            <a:avLst/>
          </a:prstGeom>
        </p:spPr>
      </p:pic>
      <p:sp>
        <p:nvSpPr>
          <p:cNvPr id="9" name="Dikdörtgen 8"/>
          <p:cNvSpPr/>
          <p:nvPr/>
        </p:nvSpPr>
        <p:spPr>
          <a:xfrm>
            <a:off x="422782" y="3747473"/>
            <a:ext cx="7632848" cy="338554"/>
          </a:xfrm>
          <a:prstGeom prst="rect">
            <a:avLst/>
          </a:prstGeom>
        </p:spPr>
        <p:txBody>
          <a:bodyPr wrap="square">
            <a:spAutoFit/>
          </a:bodyPr>
          <a:lstStyle/>
          <a:p>
            <a:r>
              <a:rPr lang="tr-TR" sz="1600" dirty="0"/>
              <a:t>Tablo 7: Yeni Ürün Hariç Mevcut Tedavilerin Piyasa Payları </a:t>
            </a:r>
          </a:p>
        </p:txBody>
      </p:sp>
      <p:pic>
        <p:nvPicPr>
          <p:cNvPr id="10" name="Resim 9"/>
          <p:cNvPicPr>
            <a:picLocks noChangeAspect="1"/>
          </p:cNvPicPr>
          <p:nvPr/>
        </p:nvPicPr>
        <p:blipFill>
          <a:blip r:embed="rId3"/>
          <a:stretch>
            <a:fillRect/>
          </a:stretch>
        </p:blipFill>
        <p:spPr>
          <a:xfrm>
            <a:off x="492618" y="4160188"/>
            <a:ext cx="7820025" cy="1885950"/>
          </a:xfrm>
          <a:prstGeom prst="rect">
            <a:avLst/>
          </a:prstGeom>
          <a:ln>
            <a:solidFill>
              <a:srgbClr val="000000"/>
            </a:solidFill>
          </a:ln>
        </p:spPr>
      </p:pic>
      <p:sp>
        <p:nvSpPr>
          <p:cNvPr id="11" name="Dikdörtgen 10"/>
          <p:cNvSpPr/>
          <p:nvPr/>
        </p:nvSpPr>
        <p:spPr>
          <a:xfrm>
            <a:off x="385106" y="6089521"/>
            <a:ext cx="7927538" cy="738664"/>
          </a:xfrm>
          <a:prstGeom prst="rect">
            <a:avLst/>
          </a:prstGeom>
        </p:spPr>
        <p:txBody>
          <a:bodyPr wrap="square">
            <a:spAutoFit/>
          </a:bodyPr>
          <a:lstStyle/>
          <a:p>
            <a:r>
              <a:rPr lang="tr-TR" sz="1400" dirty="0"/>
              <a:t>*Birim (Ünite, cc, adet vb. ) (ve yüzde) olarak belirtilir. Eğer hasta başına bir adetten fazla kullanım söz konusu ise bu durumda tedavi edilecek hasta dağılımı dikkate alınır, tedavi edilecek hasta sayısı (ve yüzdesi) olarak belirtilir. </a:t>
            </a:r>
          </a:p>
        </p:txBody>
      </p:sp>
    </p:spTree>
    <p:extLst>
      <p:ext uri="{BB962C8B-B14F-4D97-AF65-F5344CB8AC3E}">
        <p14:creationId xmlns:p14="http://schemas.microsoft.com/office/powerpoint/2010/main" val="2033110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2"/>
          <p:cNvSpPr>
            <a:spLocks noGrp="1"/>
          </p:cNvSpPr>
          <p:nvPr>
            <p:ph type="subTitle" idx="1"/>
          </p:nvPr>
        </p:nvSpPr>
        <p:spPr/>
        <p:txBody>
          <a:bodyPr/>
          <a:lstStyle/>
          <a:p>
            <a:r>
              <a:rPr lang="tr-TR" sz="2800" b="1" dirty="0">
                <a:solidFill>
                  <a:schemeClr val="bg2"/>
                </a:solidFill>
                <a:latin typeface="Arial" charset="0"/>
              </a:rPr>
              <a:t>A Grubu Başvurularda Mali ve Ekonomik Değerlendirme</a:t>
            </a:r>
          </a:p>
        </p:txBody>
      </p:sp>
    </p:spTree>
    <p:extLst>
      <p:ext uri="{BB962C8B-B14F-4D97-AF65-F5344CB8AC3E}">
        <p14:creationId xmlns:p14="http://schemas.microsoft.com/office/powerpoint/2010/main" val="1842681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20</a:t>
            </a:fld>
            <a:endParaRPr lang="tr-TR">
              <a:solidFill>
                <a:srgbClr val="003366"/>
              </a:solidFill>
            </a:endParaRPr>
          </a:p>
        </p:txBody>
      </p:sp>
      <p:sp>
        <p:nvSpPr>
          <p:cNvPr id="7" name="Dikdörtgen 6"/>
          <p:cNvSpPr/>
          <p:nvPr/>
        </p:nvSpPr>
        <p:spPr>
          <a:xfrm>
            <a:off x="457200" y="1928196"/>
            <a:ext cx="7848872" cy="338554"/>
          </a:xfrm>
          <a:prstGeom prst="rect">
            <a:avLst/>
          </a:prstGeom>
        </p:spPr>
        <p:txBody>
          <a:bodyPr wrap="square">
            <a:spAutoFit/>
          </a:bodyPr>
          <a:lstStyle/>
          <a:p>
            <a:r>
              <a:rPr lang="tr-TR" sz="1600" dirty="0"/>
              <a:t>Tablo 8: Yeni Ürün Dahil Tedavilerin Piyasa </a:t>
            </a:r>
            <a:r>
              <a:rPr lang="tr-TR" sz="1600" dirty="0" smtClean="0"/>
              <a:t>Payları </a:t>
            </a:r>
            <a:endParaRPr lang="tr-TR" sz="1600" dirty="0"/>
          </a:p>
        </p:txBody>
      </p:sp>
      <p:pic>
        <p:nvPicPr>
          <p:cNvPr id="8" name="Resim 7"/>
          <p:cNvPicPr>
            <a:picLocks noChangeAspect="1"/>
          </p:cNvPicPr>
          <p:nvPr/>
        </p:nvPicPr>
        <p:blipFill>
          <a:blip r:embed="rId2"/>
          <a:stretch>
            <a:fillRect/>
          </a:stretch>
        </p:blipFill>
        <p:spPr>
          <a:xfrm>
            <a:off x="539552" y="2391097"/>
            <a:ext cx="7877785" cy="2318800"/>
          </a:xfrm>
          <a:prstGeom prst="rect">
            <a:avLst/>
          </a:prstGeom>
          <a:ln>
            <a:solidFill>
              <a:srgbClr val="000000"/>
            </a:solidFill>
          </a:ln>
        </p:spPr>
      </p:pic>
    </p:spTree>
    <p:extLst>
      <p:ext uri="{BB962C8B-B14F-4D97-AF65-F5344CB8AC3E}">
        <p14:creationId xmlns:p14="http://schemas.microsoft.com/office/powerpoint/2010/main" val="32746858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21</a:t>
            </a:fld>
            <a:endParaRPr lang="tr-TR">
              <a:solidFill>
                <a:srgbClr val="003366"/>
              </a:solidFill>
            </a:endParaRPr>
          </a:p>
        </p:txBody>
      </p:sp>
      <p:sp>
        <p:nvSpPr>
          <p:cNvPr id="7" name="Dikdörtgen 6"/>
          <p:cNvSpPr/>
          <p:nvPr/>
        </p:nvSpPr>
        <p:spPr>
          <a:xfrm>
            <a:off x="476446" y="1556792"/>
            <a:ext cx="7983986" cy="369332"/>
          </a:xfrm>
          <a:prstGeom prst="rect">
            <a:avLst/>
          </a:prstGeom>
        </p:spPr>
        <p:txBody>
          <a:bodyPr wrap="square">
            <a:spAutoFit/>
          </a:bodyPr>
          <a:lstStyle/>
          <a:p>
            <a:r>
              <a:rPr lang="tr-TR" dirty="0"/>
              <a:t>Tablo 9: Yeni Ürün Hariç Tıbbi Malzeme Kamu Maliyeti (TL)* </a:t>
            </a:r>
          </a:p>
        </p:txBody>
      </p:sp>
      <p:sp>
        <p:nvSpPr>
          <p:cNvPr id="8" name="Dikdörtgen 7"/>
          <p:cNvSpPr/>
          <p:nvPr/>
        </p:nvSpPr>
        <p:spPr>
          <a:xfrm>
            <a:off x="476446" y="3531315"/>
            <a:ext cx="8128002" cy="307777"/>
          </a:xfrm>
          <a:prstGeom prst="rect">
            <a:avLst/>
          </a:prstGeom>
        </p:spPr>
        <p:txBody>
          <a:bodyPr wrap="square">
            <a:spAutoFit/>
          </a:bodyPr>
          <a:lstStyle/>
          <a:p>
            <a:r>
              <a:rPr lang="tr-TR" sz="1400" dirty="0"/>
              <a:t>* Sadece salt malzeme </a:t>
            </a:r>
            <a:r>
              <a:rPr lang="tr-TR" sz="1400" dirty="0" smtClean="0"/>
              <a:t>maliyeti </a:t>
            </a:r>
            <a:r>
              <a:rPr lang="tr-TR" sz="1400" dirty="0"/>
              <a:t>dikkate alınır (A) </a:t>
            </a:r>
          </a:p>
        </p:txBody>
      </p:sp>
      <p:sp>
        <p:nvSpPr>
          <p:cNvPr id="9" name="Dikdörtgen 8"/>
          <p:cNvSpPr/>
          <p:nvPr/>
        </p:nvSpPr>
        <p:spPr>
          <a:xfrm>
            <a:off x="503311" y="3992398"/>
            <a:ext cx="7551938" cy="338554"/>
          </a:xfrm>
          <a:prstGeom prst="rect">
            <a:avLst/>
          </a:prstGeom>
        </p:spPr>
        <p:txBody>
          <a:bodyPr wrap="square">
            <a:spAutoFit/>
          </a:bodyPr>
          <a:lstStyle/>
          <a:p>
            <a:r>
              <a:rPr lang="tr-TR" sz="1600" dirty="0"/>
              <a:t>Tablo 10: Yeni Ürün Dahil Tıbbi Malzeme Kamu Maliyeti (TL)* </a:t>
            </a:r>
          </a:p>
        </p:txBody>
      </p:sp>
      <p:sp>
        <p:nvSpPr>
          <p:cNvPr id="10" name="Dikdörtgen 9"/>
          <p:cNvSpPr/>
          <p:nvPr/>
        </p:nvSpPr>
        <p:spPr>
          <a:xfrm>
            <a:off x="575407" y="5911797"/>
            <a:ext cx="7560840" cy="307777"/>
          </a:xfrm>
          <a:prstGeom prst="rect">
            <a:avLst/>
          </a:prstGeom>
        </p:spPr>
        <p:txBody>
          <a:bodyPr wrap="square">
            <a:spAutoFit/>
          </a:bodyPr>
          <a:lstStyle/>
          <a:p>
            <a:r>
              <a:rPr lang="tr-TR" sz="1400" dirty="0"/>
              <a:t>* Sadece salt malzeme </a:t>
            </a:r>
            <a:r>
              <a:rPr lang="tr-TR" sz="1400" dirty="0" smtClean="0"/>
              <a:t>maliyeti </a:t>
            </a:r>
            <a:r>
              <a:rPr lang="tr-TR" sz="1400" dirty="0"/>
              <a:t>dikkate alınır (A) </a:t>
            </a:r>
          </a:p>
        </p:txBody>
      </p:sp>
      <p:pic>
        <p:nvPicPr>
          <p:cNvPr id="11" name="Resim 10"/>
          <p:cNvPicPr>
            <a:picLocks noChangeAspect="1"/>
          </p:cNvPicPr>
          <p:nvPr/>
        </p:nvPicPr>
        <p:blipFill>
          <a:blip r:embed="rId2"/>
          <a:stretch>
            <a:fillRect/>
          </a:stretch>
        </p:blipFill>
        <p:spPr>
          <a:xfrm>
            <a:off x="544450" y="1892497"/>
            <a:ext cx="8142350" cy="1680519"/>
          </a:xfrm>
          <a:prstGeom prst="rect">
            <a:avLst/>
          </a:prstGeom>
          <a:ln>
            <a:solidFill>
              <a:srgbClr val="000000"/>
            </a:solidFill>
          </a:ln>
        </p:spPr>
      </p:pic>
      <p:pic>
        <p:nvPicPr>
          <p:cNvPr id="12" name="Resim 11"/>
          <p:cNvPicPr>
            <a:picLocks noChangeAspect="1"/>
          </p:cNvPicPr>
          <p:nvPr/>
        </p:nvPicPr>
        <p:blipFill>
          <a:blip r:embed="rId3"/>
          <a:stretch>
            <a:fillRect/>
          </a:stretch>
        </p:blipFill>
        <p:spPr>
          <a:xfrm>
            <a:off x="606622" y="4330952"/>
            <a:ext cx="8080178" cy="1546321"/>
          </a:xfrm>
          <a:prstGeom prst="rect">
            <a:avLst/>
          </a:prstGeom>
        </p:spPr>
      </p:pic>
    </p:spTree>
    <p:extLst>
      <p:ext uri="{BB962C8B-B14F-4D97-AF65-F5344CB8AC3E}">
        <p14:creationId xmlns:p14="http://schemas.microsoft.com/office/powerpoint/2010/main" val="2692372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22</a:t>
            </a:fld>
            <a:endParaRPr lang="tr-TR">
              <a:solidFill>
                <a:srgbClr val="003366"/>
              </a:solidFill>
            </a:endParaRPr>
          </a:p>
        </p:txBody>
      </p:sp>
      <p:sp>
        <p:nvSpPr>
          <p:cNvPr id="4" name="Dikdörtgen 3"/>
          <p:cNvSpPr/>
          <p:nvPr/>
        </p:nvSpPr>
        <p:spPr>
          <a:xfrm>
            <a:off x="450566" y="1556792"/>
            <a:ext cx="8081873" cy="584775"/>
          </a:xfrm>
          <a:prstGeom prst="rect">
            <a:avLst/>
          </a:prstGeom>
        </p:spPr>
        <p:txBody>
          <a:bodyPr wrap="square">
            <a:spAutoFit/>
          </a:bodyPr>
          <a:lstStyle/>
          <a:p>
            <a:r>
              <a:rPr lang="tr-TR" sz="1600" dirty="0"/>
              <a:t>Tablo 11: Yeni Ürün Hariç Tedavi ile İlişkili Maliyetler Dahil Toplam Kamu Maliyeti (TL)* (C) </a:t>
            </a:r>
          </a:p>
        </p:txBody>
      </p:sp>
      <p:pic>
        <p:nvPicPr>
          <p:cNvPr id="5" name="Resim 4"/>
          <p:cNvPicPr>
            <a:picLocks noChangeAspect="1"/>
          </p:cNvPicPr>
          <p:nvPr/>
        </p:nvPicPr>
        <p:blipFill>
          <a:blip r:embed="rId2"/>
          <a:stretch>
            <a:fillRect/>
          </a:stretch>
        </p:blipFill>
        <p:spPr>
          <a:xfrm>
            <a:off x="586252" y="2267449"/>
            <a:ext cx="7810500" cy="1729933"/>
          </a:xfrm>
          <a:prstGeom prst="rect">
            <a:avLst/>
          </a:prstGeom>
          <a:ln>
            <a:solidFill>
              <a:srgbClr val="000000"/>
            </a:solidFill>
          </a:ln>
        </p:spPr>
      </p:pic>
      <p:sp>
        <p:nvSpPr>
          <p:cNvPr id="6" name="Dikdörtgen 5"/>
          <p:cNvSpPr/>
          <p:nvPr/>
        </p:nvSpPr>
        <p:spPr>
          <a:xfrm>
            <a:off x="479167" y="4049926"/>
            <a:ext cx="8075239" cy="276999"/>
          </a:xfrm>
          <a:prstGeom prst="rect">
            <a:avLst/>
          </a:prstGeom>
        </p:spPr>
        <p:txBody>
          <a:bodyPr wrap="square">
            <a:spAutoFit/>
          </a:bodyPr>
          <a:lstStyle/>
          <a:p>
            <a:r>
              <a:rPr lang="tr-TR" sz="1200" dirty="0"/>
              <a:t>*Tıbbi malzeme ve tedavi ile ilişkili diğer maliyetlerin tamamı dikkate alınır </a:t>
            </a:r>
          </a:p>
        </p:txBody>
      </p:sp>
    </p:spTree>
    <p:extLst>
      <p:ext uri="{BB962C8B-B14F-4D97-AF65-F5344CB8AC3E}">
        <p14:creationId xmlns:p14="http://schemas.microsoft.com/office/powerpoint/2010/main" val="459375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Bütçe Etki Analizi</a:t>
            </a:r>
            <a:endParaRPr lang="tr-TR" sz="2000" dirty="0"/>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23</a:t>
            </a:fld>
            <a:endParaRPr lang="tr-TR">
              <a:solidFill>
                <a:srgbClr val="003366"/>
              </a:solidFill>
            </a:endParaRPr>
          </a:p>
        </p:txBody>
      </p:sp>
      <p:pic>
        <p:nvPicPr>
          <p:cNvPr id="4" name="Resim 3"/>
          <p:cNvPicPr>
            <a:picLocks noChangeAspect="1"/>
          </p:cNvPicPr>
          <p:nvPr/>
        </p:nvPicPr>
        <p:blipFill>
          <a:blip r:embed="rId3"/>
          <a:stretch>
            <a:fillRect/>
          </a:stretch>
        </p:blipFill>
        <p:spPr>
          <a:xfrm>
            <a:off x="615547" y="2223835"/>
            <a:ext cx="7867650" cy="1846471"/>
          </a:xfrm>
          <a:prstGeom prst="rect">
            <a:avLst/>
          </a:prstGeom>
          <a:ln>
            <a:solidFill>
              <a:srgbClr val="000000"/>
            </a:solidFill>
          </a:ln>
        </p:spPr>
      </p:pic>
      <p:sp>
        <p:nvSpPr>
          <p:cNvPr id="5" name="Dikdörtgen 4"/>
          <p:cNvSpPr/>
          <p:nvPr/>
        </p:nvSpPr>
        <p:spPr>
          <a:xfrm>
            <a:off x="467820" y="1556792"/>
            <a:ext cx="8064620" cy="584775"/>
          </a:xfrm>
          <a:prstGeom prst="rect">
            <a:avLst/>
          </a:prstGeom>
        </p:spPr>
        <p:txBody>
          <a:bodyPr wrap="square">
            <a:spAutoFit/>
          </a:bodyPr>
          <a:lstStyle/>
          <a:p>
            <a:r>
              <a:rPr lang="tr-TR" sz="1600" dirty="0"/>
              <a:t>Tablo 12: Yeni Ürün Dahil Tedavi ile İlişkili Maliyetler Dahil Toplam Kamu Maliyeti(TL)* (D) </a:t>
            </a:r>
          </a:p>
        </p:txBody>
      </p:sp>
      <p:sp>
        <p:nvSpPr>
          <p:cNvPr id="6" name="Dikdörtgen 5"/>
          <p:cNvSpPr/>
          <p:nvPr/>
        </p:nvSpPr>
        <p:spPr>
          <a:xfrm>
            <a:off x="539379" y="4078001"/>
            <a:ext cx="7882909" cy="307777"/>
          </a:xfrm>
          <a:prstGeom prst="rect">
            <a:avLst/>
          </a:prstGeom>
        </p:spPr>
        <p:txBody>
          <a:bodyPr wrap="square">
            <a:spAutoFit/>
          </a:bodyPr>
          <a:lstStyle/>
          <a:p>
            <a:r>
              <a:rPr lang="tr-TR" sz="1400" dirty="0"/>
              <a:t>*Tıbbi malzeme ve tedavi ile ilişkili diğer maliyetlerin tamamı dikkate alınır </a:t>
            </a:r>
          </a:p>
        </p:txBody>
      </p:sp>
      <p:sp>
        <p:nvSpPr>
          <p:cNvPr id="7" name="Dikdörtgen 6"/>
          <p:cNvSpPr/>
          <p:nvPr/>
        </p:nvSpPr>
        <p:spPr>
          <a:xfrm>
            <a:off x="648093" y="4504326"/>
            <a:ext cx="7882909" cy="338554"/>
          </a:xfrm>
          <a:prstGeom prst="rect">
            <a:avLst/>
          </a:prstGeom>
        </p:spPr>
        <p:txBody>
          <a:bodyPr wrap="square">
            <a:spAutoFit/>
          </a:bodyPr>
          <a:lstStyle/>
          <a:p>
            <a:r>
              <a:rPr lang="tr-TR" sz="1600" dirty="0"/>
              <a:t>Tablo 13: Tıbbi Malzemenin Tahmini Bütçe Etkisi (TL) (D-C) </a:t>
            </a:r>
          </a:p>
        </p:txBody>
      </p:sp>
      <p:pic>
        <p:nvPicPr>
          <p:cNvPr id="8" name="Resim 7"/>
          <p:cNvPicPr>
            <a:picLocks noChangeAspect="1"/>
          </p:cNvPicPr>
          <p:nvPr/>
        </p:nvPicPr>
        <p:blipFill>
          <a:blip r:embed="rId4"/>
          <a:stretch>
            <a:fillRect/>
          </a:stretch>
        </p:blipFill>
        <p:spPr>
          <a:xfrm>
            <a:off x="566305" y="4891415"/>
            <a:ext cx="7966135" cy="990600"/>
          </a:xfrm>
          <a:prstGeom prst="rect">
            <a:avLst/>
          </a:prstGeom>
          <a:ln>
            <a:solidFill>
              <a:srgbClr val="000000"/>
            </a:solidFill>
          </a:ln>
        </p:spPr>
      </p:pic>
      <p:sp>
        <p:nvSpPr>
          <p:cNvPr id="9" name="Dikdörtgen 8"/>
          <p:cNvSpPr/>
          <p:nvPr/>
        </p:nvSpPr>
        <p:spPr>
          <a:xfrm>
            <a:off x="521122" y="5999046"/>
            <a:ext cx="8009879" cy="523220"/>
          </a:xfrm>
          <a:prstGeom prst="rect">
            <a:avLst/>
          </a:prstGeom>
        </p:spPr>
        <p:txBody>
          <a:bodyPr wrap="square">
            <a:spAutoFit/>
          </a:bodyPr>
          <a:lstStyle/>
          <a:p>
            <a:r>
              <a:rPr lang="tr-TR" sz="1400" dirty="0"/>
              <a:t>Yeni Ürün Dahil Tedavi ile İlişkili Maliyetler Dahil Toplam Kamu </a:t>
            </a:r>
            <a:r>
              <a:rPr lang="tr-TR" sz="1400" dirty="0" smtClean="0"/>
              <a:t>Maliyeti-</a:t>
            </a:r>
            <a:r>
              <a:rPr lang="tr-TR" sz="1400" dirty="0"/>
              <a:t> Yeni Ürün Hariç Tedavi ile İlişkili Maliyetler Dahil Toplam Kamu Maliyeti </a:t>
            </a:r>
          </a:p>
        </p:txBody>
      </p:sp>
    </p:spTree>
    <p:extLst>
      <p:ext uri="{BB962C8B-B14F-4D97-AF65-F5344CB8AC3E}">
        <p14:creationId xmlns:p14="http://schemas.microsoft.com/office/powerpoint/2010/main" val="19257197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2"/>
          <p:cNvSpPr>
            <a:spLocks noGrp="1"/>
          </p:cNvSpPr>
          <p:nvPr>
            <p:ph type="subTitle" idx="1"/>
          </p:nvPr>
        </p:nvSpPr>
        <p:spPr/>
        <p:txBody>
          <a:bodyPr/>
          <a:lstStyle/>
          <a:p>
            <a:r>
              <a:rPr lang="tr-TR" sz="2800" b="1" dirty="0">
                <a:latin typeface="Arial" charset="0"/>
              </a:rPr>
              <a:t>B</a:t>
            </a:r>
            <a:r>
              <a:rPr lang="tr-TR" sz="2800" b="1" dirty="0" smtClean="0">
                <a:solidFill>
                  <a:schemeClr val="bg2"/>
                </a:solidFill>
                <a:latin typeface="Arial" charset="0"/>
              </a:rPr>
              <a:t> </a:t>
            </a:r>
            <a:r>
              <a:rPr lang="tr-TR" sz="2800" b="1" dirty="0">
                <a:solidFill>
                  <a:schemeClr val="bg2"/>
                </a:solidFill>
                <a:latin typeface="Arial" charset="0"/>
              </a:rPr>
              <a:t>Grubu Başvurularda Mali ve Ekonomik Değerlendirme</a:t>
            </a:r>
          </a:p>
        </p:txBody>
      </p:sp>
    </p:spTree>
    <p:extLst>
      <p:ext uri="{BB962C8B-B14F-4D97-AF65-F5344CB8AC3E}">
        <p14:creationId xmlns:p14="http://schemas.microsoft.com/office/powerpoint/2010/main" val="2189168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B Grubu Başvurularda Sunulacak Dosyanın İçeriği </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25</a:t>
            </a:fld>
            <a:endParaRPr lang="tr-TR">
              <a:solidFill>
                <a:srgbClr val="003366"/>
              </a:solidFill>
            </a:endParaRPr>
          </a:p>
        </p:txBody>
      </p:sp>
      <p:sp>
        <p:nvSpPr>
          <p:cNvPr id="5" name="Dikdörtgen 4"/>
          <p:cNvSpPr/>
          <p:nvPr/>
        </p:nvSpPr>
        <p:spPr>
          <a:xfrm>
            <a:off x="611560" y="1502688"/>
            <a:ext cx="8011858" cy="4939814"/>
          </a:xfrm>
          <a:prstGeom prst="rect">
            <a:avLst/>
          </a:prstGeom>
        </p:spPr>
        <p:txBody>
          <a:bodyPr wrap="square">
            <a:spAutoFit/>
          </a:bodyPr>
          <a:lstStyle/>
          <a:p>
            <a:pPr algn="just">
              <a:lnSpc>
                <a:spcPct val="150000"/>
              </a:lnSpc>
            </a:pPr>
            <a:r>
              <a:rPr lang="tr-TR" b="1" dirty="0" smtClean="0"/>
              <a:t>Madde 3.3</a:t>
            </a:r>
            <a:r>
              <a:rPr lang="tr-TR" b="1" dirty="0"/>
              <a:t>. </a:t>
            </a:r>
            <a:r>
              <a:rPr lang="tr-TR" b="1" dirty="0" smtClean="0"/>
              <a:t>: «</a:t>
            </a:r>
            <a:r>
              <a:rPr lang="tr-TR" i="1" dirty="0" smtClean="0"/>
              <a:t>Mali </a:t>
            </a:r>
            <a:r>
              <a:rPr lang="tr-TR" i="1" dirty="0"/>
              <a:t>Değerlendirme </a:t>
            </a:r>
            <a:endParaRPr lang="tr-TR" i="1" dirty="0" smtClean="0"/>
          </a:p>
          <a:p>
            <a:pPr algn="just">
              <a:lnSpc>
                <a:spcPct val="150000"/>
              </a:lnSpc>
            </a:pPr>
            <a:r>
              <a:rPr lang="tr-TR" i="1" dirty="0" smtClean="0"/>
              <a:t>3.3.1</a:t>
            </a:r>
            <a:r>
              <a:rPr lang="tr-TR" i="1" dirty="0"/>
              <a:t>. Tıbbi Malzeme İçin Önerilen Geri Ödeme Statüsü </a:t>
            </a:r>
            <a:endParaRPr lang="tr-TR" i="1" dirty="0" smtClean="0"/>
          </a:p>
          <a:p>
            <a:pPr algn="just">
              <a:lnSpc>
                <a:spcPct val="150000"/>
              </a:lnSpc>
            </a:pPr>
            <a:r>
              <a:rPr lang="tr-TR" i="1" dirty="0" smtClean="0"/>
              <a:t>Bu </a:t>
            </a:r>
            <a:r>
              <a:rPr lang="tr-TR" i="1" dirty="0"/>
              <a:t>kısımda tıbbi malzeme için önerilen geri ödeme statüsü açıkça tanımlanacaktır. Tıbbi malzeme için yeni bir alan tanımı fiyatı belirlenmesi talep ediliyorsa bu fiyatın belirtilmesi gereklidir. Talep edilen fiyat benzer alan tanımlarının fiyatlarının en yükseğinin üzerinde ise Yönergenin 2.3.2.1 maddesinde yer alan ekonomik değerlendirmeye ilişkin bilgi ve belgeler de eklenecektir. Söz konusu tıbbi malzeme için mevcut bir tanıya dayalı işlemde kullanılması gerekiyor ise alan tanımı için talep edilen fiyatın yanı sıra tanıya dayalı işlem için de malzeme dahil fiyatın belirtilmesi gerekmektedir</a:t>
            </a:r>
            <a:r>
              <a:rPr lang="tr-TR" i="1" dirty="0" smtClean="0"/>
              <a:t>.</a:t>
            </a:r>
          </a:p>
          <a:p>
            <a:pPr algn="just">
              <a:lnSpc>
                <a:spcPct val="150000"/>
              </a:lnSpc>
            </a:pPr>
            <a:r>
              <a:rPr lang="tr-TR" i="1" dirty="0" smtClean="0"/>
              <a:t>3.3.2</a:t>
            </a:r>
            <a:r>
              <a:rPr lang="tr-TR" i="1" dirty="0"/>
              <a:t>. Bütçe Etki </a:t>
            </a:r>
            <a:r>
              <a:rPr lang="tr-TR" i="1" dirty="0" smtClean="0"/>
              <a:t>Analizi</a:t>
            </a:r>
            <a:r>
              <a:rPr lang="tr-TR" dirty="0" smtClean="0"/>
              <a:t>»</a:t>
            </a:r>
          </a:p>
          <a:p>
            <a:pPr algn="just"/>
            <a:r>
              <a:rPr lang="tr-TR" dirty="0" smtClean="0"/>
              <a:t> </a:t>
            </a:r>
            <a:endParaRPr lang="tr-TR" dirty="0"/>
          </a:p>
        </p:txBody>
      </p:sp>
    </p:spTree>
    <p:extLst>
      <p:ext uri="{BB962C8B-B14F-4D97-AF65-F5344CB8AC3E}">
        <p14:creationId xmlns:p14="http://schemas.microsoft.com/office/powerpoint/2010/main" val="4047291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26</a:t>
            </a:fld>
            <a:endParaRPr lang="tr-TR">
              <a:solidFill>
                <a:srgbClr val="003366"/>
              </a:solidFill>
            </a:endParaRPr>
          </a:p>
        </p:txBody>
      </p:sp>
      <p:sp>
        <p:nvSpPr>
          <p:cNvPr id="6" name="Metin kutusu 5"/>
          <p:cNvSpPr txBox="1"/>
          <p:nvPr/>
        </p:nvSpPr>
        <p:spPr>
          <a:xfrm>
            <a:off x="1979712" y="3284984"/>
            <a:ext cx="5262979" cy="923330"/>
          </a:xfrm>
          <a:prstGeom prst="rect">
            <a:avLst/>
          </a:prstGeom>
          <a:noFill/>
        </p:spPr>
        <p:txBody>
          <a:bodyPr wrap="none" rtlCol="0">
            <a:spAutoFit/>
          </a:bodyPr>
          <a:lstStyle/>
          <a:p>
            <a:r>
              <a:rPr lang="tr-TR" sz="5400" dirty="0" smtClean="0"/>
              <a:t>TEŞEKKÜRLER</a:t>
            </a:r>
            <a:endParaRPr lang="tr-TR" sz="5400" dirty="0"/>
          </a:p>
        </p:txBody>
      </p:sp>
    </p:spTree>
    <p:extLst>
      <p:ext uri="{BB962C8B-B14F-4D97-AF65-F5344CB8AC3E}">
        <p14:creationId xmlns:p14="http://schemas.microsoft.com/office/powerpoint/2010/main" val="3263102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27</a:t>
            </a:fld>
            <a:endParaRPr lang="tr-TR">
              <a:solidFill>
                <a:srgbClr val="003366"/>
              </a:solidFill>
            </a:endParaRPr>
          </a:p>
        </p:txBody>
      </p:sp>
      <p:sp>
        <p:nvSpPr>
          <p:cNvPr id="9" name="Dikdörtgen 8"/>
          <p:cNvSpPr/>
          <p:nvPr/>
        </p:nvSpPr>
        <p:spPr>
          <a:xfrm>
            <a:off x="611560" y="2348880"/>
            <a:ext cx="7920880" cy="2308324"/>
          </a:xfrm>
          <a:prstGeom prst="rect">
            <a:avLst/>
          </a:prstGeom>
        </p:spPr>
        <p:txBody>
          <a:bodyPr wrap="square">
            <a:spAutoFit/>
          </a:bodyPr>
          <a:lstStyle/>
          <a:p>
            <a:pPr algn="ctr">
              <a:lnSpc>
                <a:spcPct val="200000"/>
              </a:lnSpc>
            </a:pPr>
            <a:r>
              <a:rPr lang="tr-TR" b="1" i="1" dirty="0" smtClean="0"/>
              <a:t>Diğer Teknik Konular</a:t>
            </a:r>
          </a:p>
          <a:p>
            <a:pPr marL="285750" indent="-285750" algn="just">
              <a:lnSpc>
                <a:spcPct val="150000"/>
              </a:lnSpc>
              <a:buFont typeface="Wingdings" panose="05000000000000000000" pitchFamily="2" charset="2"/>
              <a:buChar char="v"/>
            </a:pPr>
            <a:r>
              <a:rPr lang="tr-TR" dirty="0" smtClean="0"/>
              <a:t>Duyarlılık </a:t>
            </a:r>
            <a:r>
              <a:rPr lang="tr-TR" dirty="0"/>
              <a:t>analizi (</a:t>
            </a:r>
            <a:r>
              <a:rPr lang="tr-TR" dirty="0" err="1"/>
              <a:t>sensitivity</a:t>
            </a:r>
            <a:r>
              <a:rPr lang="tr-TR" dirty="0"/>
              <a:t> </a:t>
            </a:r>
            <a:r>
              <a:rPr lang="tr-TR" dirty="0" err="1"/>
              <a:t>analysis</a:t>
            </a:r>
            <a:r>
              <a:rPr lang="tr-TR" dirty="0"/>
              <a:t>), </a:t>
            </a:r>
            <a:endParaRPr lang="tr-TR" dirty="0" smtClean="0"/>
          </a:p>
          <a:p>
            <a:pPr marL="285750" indent="-285750" algn="just">
              <a:lnSpc>
                <a:spcPct val="150000"/>
              </a:lnSpc>
              <a:buFont typeface="Wingdings" panose="05000000000000000000" pitchFamily="2" charset="2"/>
              <a:buChar char="v"/>
            </a:pPr>
            <a:r>
              <a:rPr lang="tr-TR" dirty="0"/>
              <a:t>İ</a:t>
            </a:r>
            <a:r>
              <a:rPr lang="tr-TR" dirty="0" smtClean="0"/>
              <a:t>ndirgeme oranı </a:t>
            </a:r>
            <a:r>
              <a:rPr lang="tr-TR" dirty="0"/>
              <a:t>(</a:t>
            </a:r>
            <a:r>
              <a:rPr lang="tr-TR" dirty="0" err="1"/>
              <a:t>discounting</a:t>
            </a:r>
            <a:r>
              <a:rPr lang="tr-TR" dirty="0"/>
              <a:t> rate</a:t>
            </a:r>
            <a:r>
              <a:rPr lang="tr-TR" dirty="0" smtClean="0"/>
              <a:t>). </a:t>
            </a:r>
          </a:p>
          <a:p>
            <a:pPr algn="just">
              <a:lnSpc>
                <a:spcPct val="150000"/>
              </a:lnSpc>
            </a:pPr>
            <a:r>
              <a:rPr lang="tr-TR" dirty="0" smtClean="0"/>
              <a:t> «</a:t>
            </a:r>
            <a:r>
              <a:rPr lang="tr-TR" i="1" dirty="0" smtClean="0"/>
              <a:t>Maliyet </a:t>
            </a:r>
            <a:r>
              <a:rPr lang="tr-TR" i="1" dirty="0"/>
              <a:t>hesaplamalarında tıbbi ürün ve hizmetlerin güncel reel fiyatları dikkate alınır, enflasyon vb. değerlendirmeye dahil edilmez</a:t>
            </a:r>
            <a:r>
              <a:rPr lang="tr-TR" i="1" dirty="0" smtClean="0"/>
              <a:t>.»</a:t>
            </a:r>
            <a:endParaRPr lang="tr-TR" i="1" dirty="0"/>
          </a:p>
        </p:txBody>
      </p:sp>
    </p:spTree>
    <p:extLst>
      <p:ext uri="{BB962C8B-B14F-4D97-AF65-F5344CB8AC3E}">
        <p14:creationId xmlns:p14="http://schemas.microsoft.com/office/powerpoint/2010/main" val="2714226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57200" y="277813"/>
            <a:ext cx="6563072" cy="1063625"/>
          </a:xfrm>
        </p:spPr>
        <p:txBody>
          <a:bodyPr/>
          <a:lstStyle/>
          <a:p>
            <a:r>
              <a:rPr lang="tr-TR" sz="2000" b="1" dirty="0">
                <a:solidFill>
                  <a:schemeClr val="bg2"/>
                </a:solidFill>
                <a:latin typeface="Arial" charset="0"/>
              </a:rPr>
              <a:t>Tıbbi Malzeme İçin Önerilen Geri Ödeme Statüsü </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3</a:t>
            </a:fld>
            <a:endParaRPr lang="tr-TR">
              <a:solidFill>
                <a:srgbClr val="003366"/>
              </a:solidFill>
            </a:endParaRPr>
          </a:p>
        </p:txBody>
      </p:sp>
      <p:sp>
        <p:nvSpPr>
          <p:cNvPr id="5" name="Dikdörtgen 4"/>
          <p:cNvSpPr/>
          <p:nvPr/>
        </p:nvSpPr>
        <p:spPr>
          <a:xfrm>
            <a:off x="457200" y="1341438"/>
            <a:ext cx="8101119" cy="923330"/>
          </a:xfrm>
          <a:prstGeom prst="rect">
            <a:avLst/>
          </a:prstGeom>
        </p:spPr>
        <p:txBody>
          <a:bodyPr wrap="square">
            <a:spAutoFit/>
          </a:bodyPr>
          <a:lstStyle/>
          <a:p>
            <a:pPr algn="just"/>
            <a:endParaRPr lang="tr-TR" i="1" dirty="0" smtClean="0"/>
          </a:p>
          <a:p>
            <a:pPr algn="just"/>
            <a:r>
              <a:rPr lang="tr-TR" b="1" dirty="0" smtClean="0"/>
              <a:t>Madde 2.3.1: </a:t>
            </a:r>
            <a:r>
              <a:rPr lang="tr-TR" i="1" dirty="0" smtClean="0"/>
              <a:t>«Tıbbi </a:t>
            </a:r>
            <a:r>
              <a:rPr lang="tr-TR" i="1" dirty="0"/>
              <a:t>malzeme için önerilen geri ödeme statüsü açıkça tanımlanacaktır</a:t>
            </a:r>
            <a:r>
              <a:rPr lang="tr-TR" i="1" dirty="0" smtClean="0"/>
              <a:t>.»</a:t>
            </a:r>
            <a:endParaRPr lang="tr-TR" dirty="0"/>
          </a:p>
        </p:txBody>
      </p:sp>
      <p:graphicFrame>
        <p:nvGraphicFramePr>
          <p:cNvPr id="4" name="Diyagram 3"/>
          <p:cNvGraphicFramePr/>
          <p:nvPr>
            <p:extLst>
              <p:ext uri="{D42A27DB-BD31-4B8C-83A1-F6EECF244321}">
                <p14:modId xmlns:p14="http://schemas.microsoft.com/office/powerpoint/2010/main" val="4207909877"/>
              </p:ext>
            </p:extLst>
          </p:nvPr>
        </p:nvGraphicFramePr>
        <p:xfrm>
          <a:off x="1043608" y="2635896"/>
          <a:ext cx="7272808" cy="158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Dikdörtgen 5"/>
          <p:cNvSpPr/>
          <p:nvPr/>
        </p:nvSpPr>
        <p:spPr>
          <a:xfrm>
            <a:off x="1691680" y="4437112"/>
            <a:ext cx="6120680" cy="2169825"/>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dirty="0"/>
              <a:t>A</a:t>
            </a:r>
            <a:r>
              <a:rPr lang="tr-TR" dirty="0" smtClean="0"/>
              <a:t>lan </a:t>
            </a:r>
            <a:r>
              <a:rPr lang="tr-TR" dirty="0"/>
              <a:t>tanımı için talep edilen </a:t>
            </a:r>
            <a:r>
              <a:rPr lang="tr-TR" dirty="0" smtClean="0"/>
              <a:t>fiyatın belirtilmesi</a:t>
            </a:r>
          </a:p>
          <a:p>
            <a:pPr marL="285750" indent="-285750" algn="just">
              <a:lnSpc>
                <a:spcPct val="150000"/>
              </a:lnSpc>
              <a:buFont typeface="Wingdings" panose="05000000000000000000" pitchFamily="2" charset="2"/>
              <a:buChar char="Ø"/>
            </a:pPr>
            <a:r>
              <a:rPr lang="tr-TR" dirty="0" smtClean="0"/>
              <a:t>Yeni </a:t>
            </a:r>
            <a:r>
              <a:rPr lang="tr-TR" dirty="0"/>
              <a:t>bir tanıya dayalı </a:t>
            </a:r>
            <a:r>
              <a:rPr lang="tr-TR" dirty="0" smtClean="0"/>
              <a:t>işlem (EK-2/C) </a:t>
            </a:r>
            <a:r>
              <a:rPr lang="tr-TR" dirty="0"/>
              <a:t>tanımlanması gerekiyor ise alan tanımı için talep edilen fiyatın yanı sıra tanıya dayalı işlem için de malzeme dahil fiyatın belirtilmesi gerekmektedir</a:t>
            </a:r>
            <a:r>
              <a:rPr lang="tr-TR" dirty="0" smtClean="0"/>
              <a:t>. </a:t>
            </a:r>
            <a:endParaRPr lang="tr-TR" dirty="0"/>
          </a:p>
        </p:txBody>
      </p:sp>
    </p:spTree>
    <p:extLst>
      <p:ext uri="{BB962C8B-B14F-4D97-AF65-F5344CB8AC3E}">
        <p14:creationId xmlns:p14="http://schemas.microsoft.com/office/powerpoint/2010/main" val="1380136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2000" b="1" dirty="0">
                <a:solidFill>
                  <a:schemeClr val="bg2"/>
                </a:solidFill>
                <a:latin typeface="Arial" charset="0"/>
              </a:rPr>
              <a:t>Mali ve Ekonomik </a:t>
            </a:r>
            <a:r>
              <a:rPr lang="tr-TR" sz="2000" b="1" dirty="0" smtClean="0">
                <a:solidFill>
                  <a:schemeClr val="bg2"/>
                </a:solidFill>
                <a:latin typeface="Arial" charset="0"/>
              </a:rPr>
              <a:t>Değerlendirme/ Ekonomik Değerlendirme Yöntemleri</a:t>
            </a:r>
            <a:endParaRPr lang="tr-TR" sz="2000" b="1" dirty="0">
              <a:solidFill>
                <a:schemeClr val="bg2"/>
              </a:solidFill>
              <a:latin typeface="Arial" charset="0"/>
            </a:endParaRP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4</a:t>
            </a:fld>
            <a:endParaRPr lang="tr-TR">
              <a:solidFill>
                <a:srgbClr val="003366"/>
              </a:solidFill>
            </a:endParaRPr>
          </a:p>
        </p:txBody>
      </p:sp>
      <p:sp>
        <p:nvSpPr>
          <p:cNvPr id="5" name="Dikdörtgen 4"/>
          <p:cNvSpPr/>
          <p:nvPr/>
        </p:nvSpPr>
        <p:spPr>
          <a:xfrm>
            <a:off x="539552" y="1556792"/>
            <a:ext cx="7920881" cy="923330"/>
          </a:xfrm>
          <a:prstGeom prst="rect">
            <a:avLst/>
          </a:prstGeom>
        </p:spPr>
        <p:txBody>
          <a:bodyPr wrap="square">
            <a:spAutoFit/>
          </a:bodyPr>
          <a:lstStyle/>
          <a:p>
            <a:pPr algn="just"/>
            <a:r>
              <a:rPr lang="tr-TR" b="1" dirty="0"/>
              <a:t>Madde </a:t>
            </a:r>
            <a:r>
              <a:rPr lang="tr-TR" b="1" dirty="0" smtClean="0"/>
              <a:t>2.3.2.1</a:t>
            </a:r>
            <a:r>
              <a:rPr lang="tr-TR" i="1" dirty="0" smtClean="0"/>
              <a:t>.</a:t>
            </a:r>
            <a:r>
              <a:rPr lang="tr-TR" b="1" dirty="0" smtClean="0"/>
              <a:t>: </a:t>
            </a:r>
            <a:r>
              <a:rPr lang="tr-TR" i="1" dirty="0" smtClean="0"/>
              <a:t>«Karşılaştırılan </a:t>
            </a:r>
            <a:r>
              <a:rPr lang="tr-TR" i="1" dirty="0"/>
              <a:t>teknolojiler arasında sağlık sonuçları açısından klinik olarak anlamlı fark yok ise bu durumda maliyet-</a:t>
            </a:r>
            <a:r>
              <a:rPr lang="tr-TR" i="1" dirty="0" err="1"/>
              <a:t>minimizasyon</a:t>
            </a:r>
            <a:r>
              <a:rPr lang="tr-TR" i="1" dirty="0"/>
              <a:t> analizi kullanılmalıdır</a:t>
            </a:r>
            <a:r>
              <a:rPr lang="tr-TR" i="1" dirty="0" smtClean="0"/>
              <a:t>.» </a:t>
            </a:r>
            <a:endParaRPr lang="tr-TR" b="1" i="1" dirty="0"/>
          </a:p>
        </p:txBody>
      </p:sp>
      <p:sp>
        <p:nvSpPr>
          <p:cNvPr id="6" name="Metin kutusu 5"/>
          <p:cNvSpPr txBox="1"/>
          <p:nvPr/>
        </p:nvSpPr>
        <p:spPr>
          <a:xfrm>
            <a:off x="426368" y="6261556"/>
            <a:ext cx="8147248" cy="430887"/>
          </a:xfrm>
          <a:prstGeom prst="rect">
            <a:avLst/>
          </a:prstGeom>
          <a:noFill/>
        </p:spPr>
        <p:txBody>
          <a:bodyPr wrap="square" rtlCol="0">
            <a:spAutoFit/>
          </a:bodyPr>
          <a:lstStyle/>
          <a:p>
            <a:r>
              <a:rPr lang="tr-TR" sz="1100" dirty="0" smtClean="0"/>
              <a:t>* </a:t>
            </a:r>
            <a:r>
              <a:rPr lang="tr-TR" sz="1100" b="1" dirty="0"/>
              <a:t>KRISTENSEN, </a:t>
            </a:r>
            <a:r>
              <a:rPr lang="tr-TR" sz="1100" b="1" dirty="0" err="1"/>
              <a:t>Finn</a:t>
            </a:r>
            <a:r>
              <a:rPr lang="tr-TR" sz="1100" b="1" dirty="0"/>
              <a:t> B.,</a:t>
            </a:r>
            <a:r>
              <a:rPr lang="tr-TR" sz="1100" dirty="0"/>
              <a:t> </a:t>
            </a:r>
            <a:r>
              <a:rPr lang="tr-TR" sz="1100" b="1" dirty="0"/>
              <a:t>SIGMUND, </a:t>
            </a:r>
            <a:r>
              <a:rPr lang="tr-TR" sz="1100" b="1" dirty="0" err="1"/>
              <a:t>Helga</a:t>
            </a:r>
            <a:r>
              <a:rPr lang="tr-TR" sz="1100" b="1" dirty="0"/>
              <a:t>,</a:t>
            </a:r>
            <a:r>
              <a:rPr lang="tr-TR" sz="1100" dirty="0"/>
              <a:t> </a:t>
            </a:r>
            <a:r>
              <a:rPr lang="tr-TR" sz="1100" i="1" dirty="0" err="1"/>
              <a:t>Health</a:t>
            </a:r>
            <a:r>
              <a:rPr lang="tr-TR" sz="1100" i="1" dirty="0"/>
              <a:t> </a:t>
            </a:r>
            <a:r>
              <a:rPr lang="tr-TR" sz="1100" i="1" dirty="0" err="1"/>
              <a:t>Technology</a:t>
            </a:r>
            <a:r>
              <a:rPr lang="tr-TR" sz="1100" i="1" dirty="0"/>
              <a:t> </a:t>
            </a:r>
            <a:r>
              <a:rPr lang="tr-TR" sz="1100" i="1" dirty="0" err="1"/>
              <a:t>Assessment</a:t>
            </a:r>
            <a:r>
              <a:rPr lang="tr-TR" sz="1100" i="1" dirty="0"/>
              <a:t> </a:t>
            </a:r>
            <a:r>
              <a:rPr lang="tr-TR" sz="1100" i="1" dirty="0" err="1"/>
              <a:t>Handbook</a:t>
            </a:r>
            <a:r>
              <a:rPr lang="tr-TR" sz="1100" dirty="0"/>
              <a:t>, </a:t>
            </a:r>
            <a:r>
              <a:rPr lang="tr-TR" sz="1100" dirty="0" err="1"/>
              <a:t>Danish</a:t>
            </a:r>
            <a:r>
              <a:rPr lang="tr-TR" sz="1100" dirty="0"/>
              <a:t> </a:t>
            </a:r>
            <a:r>
              <a:rPr lang="tr-TR" sz="1100" dirty="0" err="1"/>
              <a:t>Centre</a:t>
            </a:r>
            <a:r>
              <a:rPr lang="tr-TR" sz="1100" dirty="0"/>
              <a:t> </a:t>
            </a:r>
            <a:r>
              <a:rPr lang="tr-TR" sz="1100" dirty="0" err="1"/>
              <a:t>for</a:t>
            </a:r>
            <a:r>
              <a:rPr lang="tr-TR" sz="1100" dirty="0"/>
              <a:t> </a:t>
            </a:r>
            <a:r>
              <a:rPr lang="tr-TR" sz="1100" dirty="0" err="1"/>
              <a:t>Health</a:t>
            </a:r>
            <a:r>
              <a:rPr lang="tr-TR" sz="1100" dirty="0"/>
              <a:t> </a:t>
            </a:r>
            <a:r>
              <a:rPr lang="tr-TR" sz="1100" dirty="0" err="1"/>
              <a:t>Technology</a:t>
            </a:r>
            <a:r>
              <a:rPr lang="tr-TR" sz="1100" dirty="0"/>
              <a:t> </a:t>
            </a:r>
            <a:r>
              <a:rPr lang="tr-TR" sz="1100" dirty="0" err="1"/>
              <a:t>Assessment</a:t>
            </a:r>
            <a:r>
              <a:rPr lang="tr-TR" sz="1100" dirty="0"/>
              <a:t>, </a:t>
            </a:r>
            <a:r>
              <a:rPr lang="tr-TR" sz="1100" dirty="0" err="1"/>
              <a:t>Copenhagen</a:t>
            </a:r>
            <a:r>
              <a:rPr lang="tr-TR" sz="1100" dirty="0"/>
              <a:t>, 2007.</a:t>
            </a:r>
          </a:p>
        </p:txBody>
      </p:sp>
      <p:sp>
        <p:nvSpPr>
          <p:cNvPr id="4" name="Dikey Kaydırma 3"/>
          <p:cNvSpPr/>
          <p:nvPr/>
        </p:nvSpPr>
        <p:spPr bwMode="auto">
          <a:xfrm>
            <a:off x="1722512" y="2780928"/>
            <a:ext cx="5616624" cy="2712893"/>
          </a:xfrm>
          <a:prstGeom prst="verticalScroll">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b" anchorCtr="0" compatLnSpc="1">
            <a:prstTxWarp prst="textNoShape">
              <a:avLst/>
            </a:prstTxWarp>
          </a:bodyPr>
          <a:lstStyle/>
          <a:p>
            <a:pPr lvl="0" algn="ctr"/>
            <a:r>
              <a:rPr lang="tr-TR" sz="1600" b="1" dirty="0">
                <a:solidFill>
                  <a:srgbClr val="003366"/>
                </a:solidFill>
              </a:rPr>
              <a:t>Maliyet-</a:t>
            </a:r>
            <a:r>
              <a:rPr lang="tr-TR" sz="1600" b="1" dirty="0" err="1">
                <a:solidFill>
                  <a:srgbClr val="003366"/>
                </a:solidFill>
              </a:rPr>
              <a:t>Minimizasyon</a:t>
            </a:r>
            <a:r>
              <a:rPr lang="tr-TR" sz="1600" b="1" dirty="0">
                <a:solidFill>
                  <a:srgbClr val="003366"/>
                </a:solidFill>
              </a:rPr>
              <a:t> Analizi </a:t>
            </a:r>
          </a:p>
          <a:p>
            <a:pPr lvl="0" algn="ctr"/>
            <a:endParaRPr lang="tr-TR" sz="1600" b="1" i="1" dirty="0">
              <a:solidFill>
                <a:srgbClr val="003366"/>
              </a:solidFill>
            </a:endParaRPr>
          </a:p>
          <a:p>
            <a:pPr lvl="0" algn="just"/>
            <a:r>
              <a:rPr lang="tr-TR" sz="1600" dirty="0">
                <a:solidFill>
                  <a:srgbClr val="003366"/>
                </a:solidFill>
              </a:rPr>
              <a:t>Karşılaştırılan sağlık teknolojilerinin sağlık sonuçlarının aynı olduğu durumda kullanılan en basit ekonomik değerlendirme yöntemidir. Karşılaştırılan teknolojilerin sağlık sonuçları aynı olduğu için analizin temelini sadece maliyetlerin karşılaştırılması oluşturmaktadır. Amaç aynı sağlık sonuçlarına sahip sağlık teknolojileri arasından en düşük maliyetli olanının seçilmesidir. *</a:t>
            </a:r>
            <a:endParaRPr lang="tr-TR" sz="1600" i="1" dirty="0">
              <a:solidFill>
                <a:srgbClr val="003366"/>
              </a:solidFill>
            </a:endParaRPr>
          </a:p>
        </p:txBody>
      </p:sp>
    </p:spTree>
    <p:extLst>
      <p:ext uri="{BB962C8B-B14F-4D97-AF65-F5344CB8AC3E}">
        <p14:creationId xmlns:p14="http://schemas.microsoft.com/office/powerpoint/2010/main" val="3639723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pPr lvl="0"/>
            <a:r>
              <a:rPr lang="tr-TR" sz="2000" b="1" dirty="0"/>
              <a:t>Maliyet-</a:t>
            </a:r>
            <a:r>
              <a:rPr lang="tr-TR" sz="2000" b="1" dirty="0" err="1"/>
              <a:t>Minimizasyon</a:t>
            </a:r>
            <a:r>
              <a:rPr lang="tr-TR" sz="2000" b="1" dirty="0"/>
              <a:t> Analizine İlişkin Örnek Bir </a:t>
            </a:r>
            <a:r>
              <a:rPr lang="tr-TR" sz="2000" b="1" dirty="0" smtClean="0"/>
              <a:t>Uygulama</a:t>
            </a:r>
            <a:r>
              <a:rPr lang="tr-TR" sz="2000" dirty="0" smtClean="0">
                <a:solidFill>
                  <a:srgbClr val="003366"/>
                </a:solidFill>
              </a:rPr>
              <a:t>*</a:t>
            </a:r>
            <a:endParaRPr lang="tr-TR" sz="2000" b="1" dirty="0"/>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5</a:t>
            </a:fld>
            <a:endParaRPr lang="tr-TR">
              <a:solidFill>
                <a:srgbClr val="003366"/>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2554590684"/>
              </p:ext>
            </p:extLst>
          </p:nvPr>
        </p:nvGraphicFramePr>
        <p:xfrm>
          <a:off x="1331640" y="1628800"/>
          <a:ext cx="6336704" cy="4416552"/>
        </p:xfrm>
        <a:graphic>
          <a:graphicData uri="http://schemas.openxmlformats.org/drawingml/2006/table">
            <a:tbl>
              <a:tblPr firstRow="1" firstCol="1" bandRow="1"/>
              <a:tblGrid>
                <a:gridCol w="6336704"/>
              </a:tblGrid>
              <a:tr h="4392488">
                <a:tc>
                  <a:txBody>
                    <a:bodyPr/>
                    <a:lstStyle/>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 ilacı ile B ilacı sırasıyla 10.000 € ve 20.000 €’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luk</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fiyatta olmak üzere, bir yıllık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mortaliteyi</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 25’ten % 15’e düşürmektedir.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 ilacı hastanede yatarak tedavi ortamında dikkatli bir diz doz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titrasyonu</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ve aylık laboratuvar testleri gerektirmektedir; B ilacı ise oral yoldan alınmakta ve yıllık laboratuvar testi gerektirmemektedir.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Ek hastanede yatarak tedavi ve laboratuvar maliyetleri, A ilacı için 12.000 €, B ilacı için 500 € olarak hesaplanmıştır.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 ilacı için toplam maliyet, 10.000 € + 12.000 € = 22.000 €’dur.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B ilacı için toplam maliyet, 20.000 € + 500 € = 20.500 €’dur.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b="1" dirty="0" smtClean="0">
                          <a:effectLst/>
                          <a:latin typeface="Times New Roman" panose="02020603050405020304" pitchFamily="18" charset="0"/>
                          <a:ea typeface="Calibri" panose="020F0502020204030204" pitchFamily="34" charset="0"/>
                          <a:cs typeface="Times New Roman" panose="02020603050405020304" pitchFamily="18" charset="0"/>
                        </a:rPr>
                        <a:t>B alternatifi, elde etme maliyeti A alternatifinin iki katı olmasına rağmen, toplam maliyeti 1.500 € azaltmaktadır. </a:t>
                      </a:r>
                      <a:endParaRPr lang="tr-T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6" name="Metin kutusu 5"/>
          <p:cNvSpPr txBox="1"/>
          <p:nvPr/>
        </p:nvSpPr>
        <p:spPr>
          <a:xfrm>
            <a:off x="457200" y="6220931"/>
            <a:ext cx="8003232" cy="430887"/>
          </a:xfrm>
          <a:prstGeom prst="rect">
            <a:avLst/>
          </a:prstGeom>
          <a:noFill/>
        </p:spPr>
        <p:txBody>
          <a:bodyPr wrap="square" rtlCol="0">
            <a:spAutoFit/>
          </a:bodyPr>
          <a:lstStyle/>
          <a:p>
            <a:pPr lvl="0" algn="just"/>
            <a:r>
              <a:rPr lang="tr-TR" sz="1100" dirty="0" smtClean="0">
                <a:solidFill>
                  <a:srgbClr val="003366"/>
                </a:solidFill>
              </a:rPr>
              <a:t>*</a:t>
            </a:r>
            <a:r>
              <a:rPr lang="tr-TR" sz="1100" i="1" dirty="0" smtClean="0">
                <a:solidFill>
                  <a:srgbClr val="003366"/>
                </a:solidFill>
              </a:rPr>
              <a:t> </a:t>
            </a:r>
            <a:r>
              <a:rPr lang="tr-TR" sz="1100" b="1" dirty="0" smtClean="0"/>
              <a:t>KOBELT</a:t>
            </a:r>
            <a:r>
              <a:rPr lang="tr-TR" sz="1100" b="1" dirty="0"/>
              <a:t>, </a:t>
            </a:r>
            <a:r>
              <a:rPr lang="tr-TR" sz="1100" b="1" dirty="0" err="1"/>
              <a:t>Gisela</a:t>
            </a:r>
            <a:r>
              <a:rPr lang="tr-TR" sz="1100" b="1" dirty="0"/>
              <a:t>,</a:t>
            </a:r>
            <a:r>
              <a:rPr lang="tr-TR" sz="1100" dirty="0"/>
              <a:t> </a:t>
            </a:r>
            <a:r>
              <a:rPr lang="tr-TR" sz="1100" i="1" dirty="0"/>
              <a:t>Sağlık Ekonomisi: Ekonomik Değerlendirmeye Giriş</a:t>
            </a:r>
            <a:r>
              <a:rPr lang="tr-TR" sz="1100" dirty="0"/>
              <a:t>, İkinci baskının çevirisi, Office of </a:t>
            </a:r>
            <a:r>
              <a:rPr lang="tr-TR" sz="1100" dirty="0" err="1"/>
              <a:t>Health</a:t>
            </a:r>
            <a:r>
              <a:rPr lang="tr-TR" sz="1100" dirty="0"/>
              <a:t> </a:t>
            </a:r>
            <a:r>
              <a:rPr lang="tr-TR" sz="1100" dirty="0" err="1"/>
              <a:t>Economics</a:t>
            </a:r>
            <a:r>
              <a:rPr lang="tr-TR" sz="1100" dirty="0"/>
              <a:t>, Fransa, IRISAL, 2010.</a:t>
            </a:r>
          </a:p>
        </p:txBody>
      </p:sp>
    </p:spTree>
    <p:extLst>
      <p:ext uri="{BB962C8B-B14F-4D97-AF65-F5344CB8AC3E}">
        <p14:creationId xmlns:p14="http://schemas.microsoft.com/office/powerpoint/2010/main" val="2738985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431321" y="260648"/>
            <a:ext cx="6346825" cy="1063625"/>
          </a:xfrm>
        </p:spPr>
        <p:txBody>
          <a:bodyPr/>
          <a:lstStyle/>
          <a:p>
            <a:r>
              <a:rPr lang="tr-TR" sz="2000" b="1" dirty="0">
                <a:solidFill>
                  <a:schemeClr val="bg2"/>
                </a:solidFill>
                <a:latin typeface="Arial" charset="0"/>
              </a:rPr>
              <a:t>Mali ve Ekonomik Değerlendirme/ Ekonomik Değerlendirme Yöntemleri</a:t>
            </a:r>
          </a:p>
        </p:txBody>
      </p:sp>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6</a:t>
            </a:fld>
            <a:endParaRPr lang="tr-TR">
              <a:solidFill>
                <a:srgbClr val="003366"/>
              </a:solidFill>
            </a:endParaRPr>
          </a:p>
        </p:txBody>
      </p:sp>
      <p:sp>
        <p:nvSpPr>
          <p:cNvPr id="5" name="Dikdörtgen 4"/>
          <p:cNvSpPr/>
          <p:nvPr/>
        </p:nvSpPr>
        <p:spPr>
          <a:xfrm>
            <a:off x="431321" y="1484784"/>
            <a:ext cx="8064896" cy="1754326"/>
          </a:xfrm>
          <a:prstGeom prst="rect">
            <a:avLst/>
          </a:prstGeom>
        </p:spPr>
        <p:txBody>
          <a:bodyPr wrap="square">
            <a:spAutoFit/>
          </a:bodyPr>
          <a:lstStyle/>
          <a:p>
            <a:pPr algn="just"/>
            <a:r>
              <a:rPr lang="tr-TR" b="1" dirty="0" smtClean="0"/>
              <a:t>Madde </a:t>
            </a:r>
            <a:r>
              <a:rPr lang="tr-TR" b="1" dirty="0"/>
              <a:t>2.3.2.1</a:t>
            </a:r>
            <a:r>
              <a:rPr lang="tr-TR" i="1" dirty="0" smtClean="0"/>
              <a:t>.</a:t>
            </a:r>
            <a:r>
              <a:rPr lang="tr-TR" b="1" dirty="0" smtClean="0"/>
              <a:t>: </a:t>
            </a:r>
            <a:r>
              <a:rPr lang="tr-TR" i="1" dirty="0" smtClean="0"/>
              <a:t>« </a:t>
            </a:r>
            <a:r>
              <a:rPr lang="tr-TR" i="1" dirty="0"/>
              <a:t>Sağlık ve ekonomik sonuçları açısından birbirinden farklılaşan teknolojilerin karşılaştırılmasında ekonomik değerlendirme tekniği olarak maliyet-etkililik veya </a:t>
            </a:r>
            <a:r>
              <a:rPr lang="tr-TR" i="1" dirty="0" smtClean="0"/>
              <a:t>maliyet fayda </a:t>
            </a:r>
            <a:r>
              <a:rPr lang="tr-TR" i="1" dirty="0"/>
              <a:t>analizi seçilmelidir. Maliyet-etkililik analizinde seçilen klinik etkililik kriter veya kriterlerin seçilme nedenleri bilimsel referanslar ile açıklanmalıdır. Maliyet-fayda analizinde yaşam kalitesi skorları kullanılması gereklidir</a:t>
            </a:r>
            <a:r>
              <a:rPr lang="tr-TR" i="1" dirty="0" smtClean="0"/>
              <a:t>.»</a:t>
            </a:r>
            <a:endParaRPr lang="tr-TR" i="1" dirty="0"/>
          </a:p>
        </p:txBody>
      </p:sp>
      <p:sp>
        <p:nvSpPr>
          <p:cNvPr id="7" name="Dikey Kaydırma 6"/>
          <p:cNvSpPr/>
          <p:nvPr/>
        </p:nvSpPr>
        <p:spPr bwMode="auto">
          <a:xfrm>
            <a:off x="1403648" y="3252266"/>
            <a:ext cx="6336704" cy="3009290"/>
          </a:xfrm>
          <a:prstGeom prst="verticalScroll">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b" anchorCtr="0" compatLnSpc="1">
            <a:prstTxWarp prst="textNoShape">
              <a:avLst/>
            </a:prstTxWarp>
          </a:bodyPr>
          <a:lstStyle/>
          <a:p>
            <a:pPr lvl="0" algn="ctr"/>
            <a:r>
              <a:rPr lang="tr-TR" sz="1600" b="1" dirty="0">
                <a:solidFill>
                  <a:srgbClr val="003366"/>
                </a:solidFill>
              </a:rPr>
              <a:t>Maliyet-Etkililik Analizi </a:t>
            </a:r>
            <a:endParaRPr lang="tr-TR" sz="1600" b="1" dirty="0" smtClean="0">
              <a:solidFill>
                <a:srgbClr val="003366"/>
              </a:solidFill>
            </a:endParaRPr>
          </a:p>
          <a:p>
            <a:pPr lvl="0" algn="ctr"/>
            <a:endParaRPr lang="tr-TR" sz="1600" b="1" i="1" dirty="0">
              <a:solidFill>
                <a:srgbClr val="003366"/>
              </a:solidFill>
            </a:endParaRPr>
          </a:p>
          <a:p>
            <a:pPr lvl="0" algn="just"/>
            <a:r>
              <a:rPr lang="tr-TR" sz="1600" dirty="0"/>
              <a:t>S</a:t>
            </a:r>
            <a:r>
              <a:rPr lang="tr-TR" sz="1600" dirty="0" smtClean="0"/>
              <a:t>ağlık </a:t>
            </a:r>
            <a:r>
              <a:rPr lang="tr-TR" sz="1600" dirty="0"/>
              <a:t>teknolojilerinin maliyetleri ve kullanımından doğan sonuçları karşılaştırılarak değerlendirilir. Maliyet etkililik analizi belirlenmiş bir ölçekte ve belirli bir amaç için karşılaştırılan teknolojilerden hangisinin daha maliyet etkili olduğuna karar verilebilmesi için bir temel oluşturur. Bu tip bir analizde maliyetler para birimi ile sağlık sonuçları ise kazanılan yaşam yılı, azalan hasta gün sayısı, önlenen ölüm sayısı, önlenen komplikasyonlar, tanı konulan kişi sayısı gibi doğal birimlerle ölçülmektedir. </a:t>
            </a:r>
            <a:r>
              <a:rPr lang="tr-TR" sz="1600" dirty="0" smtClean="0">
                <a:solidFill>
                  <a:srgbClr val="003366"/>
                </a:solidFill>
              </a:rPr>
              <a:t>*</a:t>
            </a:r>
            <a:endParaRPr lang="tr-TR" sz="1600" i="1" dirty="0">
              <a:solidFill>
                <a:srgbClr val="003366"/>
              </a:solidFill>
            </a:endParaRPr>
          </a:p>
        </p:txBody>
      </p:sp>
      <p:sp>
        <p:nvSpPr>
          <p:cNvPr id="8" name="Metin kutusu 7"/>
          <p:cNvSpPr txBox="1"/>
          <p:nvPr/>
        </p:nvSpPr>
        <p:spPr>
          <a:xfrm>
            <a:off x="390145" y="6352773"/>
            <a:ext cx="8147248" cy="261610"/>
          </a:xfrm>
          <a:prstGeom prst="rect">
            <a:avLst/>
          </a:prstGeom>
          <a:noFill/>
        </p:spPr>
        <p:txBody>
          <a:bodyPr wrap="square" rtlCol="0">
            <a:spAutoFit/>
          </a:bodyPr>
          <a:lstStyle/>
          <a:p>
            <a:r>
              <a:rPr lang="tr-TR" sz="1100" dirty="0" smtClean="0"/>
              <a:t>* </a:t>
            </a:r>
            <a:r>
              <a:rPr lang="tr-TR" sz="1100" b="1" dirty="0"/>
              <a:t>KRISTENSEN, </a:t>
            </a:r>
            <a:r>
              <a:rPr lang="tr-TR" sz="1100" b="1" dirty="0" err="1"/>
              <a:t>Finn</a:t>
            </a:r>
            <a:r>
              <a:rPr lang="tr-TR" sz="1100" b="1" dirty="0"/>
              <a:t> B.,</a:t>
            </a:r>
            <a:r>
              <a:rPr lang="tr-TR" sz="1100" dirty="0"/>
              <a:t> </a:t>
            </a:r>
            <a:r>
              <a:rPr lang="tr-TR" sz="1100" b="1" dirty="0"/>
              <a:t>SIGMUND, </a:t>
            </a:r>
            <a:r>
              <a:rPr lang="tr-TR" sz="1100" b="1" dirty="0" err="1"/>
              <a:t>Helga</a:t>
            </a:r>
            <a:r>
              <a:rPr lang="tr-TR" sz="1100" b="1" dirty="0"/>
              <a:t>,</a:t>
            </a:r>
            <a:r>
              <a:rPr lang="tr-TR" sz="1100" dirty="0"/>
              <a:t> </a:t>
            </a:r>
            <a:r>
              <a:rPr lang="tr-TR" sz="1100" dirty="0" smtClean="0"/>
              <a:t>2007</a:t>
            </a:r>
            <a:r>
              <a:rPr lang="tr-TR" sz="1100" dirty="0"/>
              <a:t>.</a:t>
            </a:r>
          </a:p>
        </p:txBody>
      </p:sp>
    </p:spTree>
    <p:extLst>
      <p:ext uri="{BB962C8B-B14F-4D97-AF65-F5344CB8AC3E}">
        <p14:creationId xmlns:p14="http://schemas.microsoft.com/office/powerpoint/2010/main" val="3709905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7</a:t>
            </a:fld>
            <a:endParaRPr lang="tr-TR" dirty="0">
              <a:solidFill>
                <a:srgbClr val="003366"/>
              </a:solidFill>
            </a:endParaRPr>
          </a:p>
        </p:txBody>
      </p:sp>
      <p:sp>
        <p:nvSpPr>
          <p:cNvPr id="7" name="Unvan 2"/>
          <p:cNvSpPr>
            <a:spLocks noGrp="1"/>
          </p:cNvSpPr>
          <p:nvPr>
            <p:ph type="title"/>
          </p:nvPr>
        </p:nvSpPr>
        <p:spPr/>
        <p:txBody>
          <a:bodyPr/>
          <a:lstStyle/>
          <a:p>
            <a:r>
              <a:rPr lang="tr-TR" sz="2000" b="1" dirty="0" smtClean="0">
                <a:solidFill>
                  <a:schemeClr val="bg2"/>
                </a:solidFill>
                <a:latin typeface="Arial" charset="0"/>
              </a:rPr>
              <a:t>Maliyet Etkililik Analizinde Kullanılan Kavramlar</a:t>
            </a:r>
            <a:endParaRPr lang="tr-TR" sz="2000" b="1" dirty="0">
              <a:solidFill>
                <a:schemeClr val="bg2"/>
              </a:solidFill>
              <a:latin typeface="Arial" charset="0"/>
            </a:endParaRPr>
          </a:p>
        </p:txBody>
      </p:sp>
      <p:graphicFrame>
        <p:nvGraphicFramePr>
          <p:cNvPr id="11" name="Tablo 10"/>
          <p:cNvGraphicFramePr>
            <a:graphicFrameLocks noGrp="1"/>
          </p:cNvGraphicFramePr>
          <p:nvPr>
            <p:extLst>
              <p:ext uri="{D42A27DB-BD31-4B8C-83A1-F6EECF244321}">
                <p14:modId xmlns:p14="http://schemas.microsoft.com/office/powerpoint/2010/main" val="3760006750"/>
              </p:ext>
            </p:extLst>
          </p:nvPr>
        </p:nvGraphicFramePr>
        <p:xfrm>
          <a:off x="971599" y="2730098"/>
          <a:ext cx="7200800" cy="2579712"/>
        </p:xfrm>
        <a:graphic>
          <a:graphicData uri="http://schemas.openxmlformats.org/drawingml/2006/table">
            <a:tbl>
              <a:tblPr firstRow="1" firstCol="1" bandRow="1"/>
              <a:tblGrid>
                <a:gridCol w="1800200"/>
                <a:gridCol w="1800200"/>
                <a:gridCol w="1800200"/>
                <a:gridCol w="1800200"/>
              </a:tblGrid>
              <a:tr h="657033">
                <a:tc>
                  <a:txBody>
                    <a:bodyPr/>
                    <a:lstStyle/>
                    <a:p>
                      <a:pPr algn="ctr">
                        <a:lnSpc>
                          <a:spcPct val="115000"/>
                        </a:lnSpc>
                        <a:spcAft>
                          <a:spcPts val="0"/>
                        </a:spcAft>
                        <a:tabLst>
                          <a:tab pos="4514850" algn="l"/>
                        </a:tabLst>
                      </a:pPr>
                      <a:r>
                        <a:rPr lang="tr-TR"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Yeni teknolojinin eski teknolojiyle karşılaştırılması</a:t>
                      </a:r>
                      <a:endParaRPr lang="tr-TR"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a:txBody>
                    <a:bodyPr/>
                    <a:lstStyle/>
                    <a:p>
                      <a:pPr indent="21590" algn="ctr">
                        <a:lnSpc>
                          <a:spcPct val="115000"/>
                        </a:lnSpc>
                        <a:spcAft>
                          <a:spcPts val="0"/>
                        </a:spcAft>
                        <a:tabLst>
                          <a:tab pos="4514850" algn="l"/>
                        </a:tabLst>
                      </a:pPr>
                      <a:r>
                        <a:rPr lang="tr-TR" sz="1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Daha az etkili</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indent="21590" algn="ctr">
                        <a:lnSpc>
                          <a:spcPct val="115000"/>
                        </a:lnSpc>
                        <a:spcAft>
                          <a:spcPts val="0"/>
                        </a:spcAft>
                        <a:tabLst>
                          <a:tab pos="4514850" algn="l"/>
                        </a:tabLst>
                      </a:pPr>
                      <a:r>
                        <a:rPr lang="tr-TR" sz="1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Aynı oranda etkili</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indent="21590" algn="ctr">
                        <a:lnSpc>
                          <a:spcPct val="115000"/>
                        </a:lnSpc>
                        <a:spcAft>
                          <a:spcPts val="0"/>
                        </a:spcAft>
                        <a:tabLst>
                          <a:tab pos="4514850" algn="l"/>
                        </a:tabLst>
                      </a:pPr>
                      <a:r>
                        <a:rPr lang="tr-TR" sz="1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Daha etkili</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r>
              <a:tr h="640893">
                <a:tc>
                  <a:txBody>
                    <a:bodyPr/>
                    <a:lstStyle/>
                    <a:p>
                      <a:pPr indent="21590" algn="ctr">
                        <a:lnSpc>
                          <a:spcPct val="115000"/>
                        </a:lnSpc>
                        <a:spcAft>
                          <a:spcPts val="0"/>
                        </a:spcAft>
                        <a:tabLst>
                          <a:tab pos="4514850" algn="l"/>
                        </a:tabLst>
                      </a:pPr>
                      <a:r>
                        <a:rPr lang="tr-TR" sz="1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Daha düşük maliyetli</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133985" indent="-112395">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Net karar verilemez</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156210" indent="-134620">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 Yeni teknoloji tercih edilir</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070" indent="-157480">
                        <a:lnSpc>
                          <a:spcPct val="115000"/>
                        </a:lnSpc>
                        <a:spcAft>
                          <a:spcPts val="0"/>
                        </a:spcAft>
                        <a:tabLst>
                          <a:tab pos="4514850" algn="l"/>
                        </a:tabLst>
                      </a:pPr>
                      <a:r>
                        <a:rPr lang="tr-TR" sz="1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7- Yeni teknoloji tercih edilir</a:t>
                      </a:r>
                      <a:endParaRPr lang="tr-T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893">
                <a:tc>
                  <a:txBody>
                    <a:bodyPr/>
                    <a:lstStyle/>
                    <a:p>
                      <a:pPr indent="21590" algn="ctr">
                        <a:lnSpc>
                          <a:spcPct val="115000"/>
                        </a:lnSpc>
                        <a:spcAft>
                          <a:spcPts val="0"/>
                        </a:spcAft>
                        <a:tabLst>
                          <a:tab pos="4514850" algn="l"/>
                        </a:tabLst>
                      </a:pPr>
                      <a:r>
                        <a:rPr lang="tr-TR" sz="12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Aynı maliyette</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133985" indent="-133985">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Eski teknoloji tercih edilir</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6210" indent="-134620">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 İki teknoloji de aynı oranda iyi</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79070" indent="-157480">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 Yeni teknoloji tercih edilir</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893">
                <a:tc>
                  <a:txBody>
                    <a:bodyPr/>
                    <a:lstStyle/>
                    <a:p>
                      <a:pPr indent="21590" algn="ctr">
                        <a:lnSpc>
                          <a:spcPct val="115000"/>
                        </a:lnSpc>
                        <a:spcAft>
                          <a:spcPts val="0"/>
                        </a:spcAft>
                        <a:tabLst>
                          <a:tab pos="4514850" algn="l"/>
                        </a:tabLst>
                      </a:pPr>
                      <a:r>
                        <a:rPr lang="tr-TR" sz="12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Daha yüksek maliyette</a:t>
                      </a:r>
                      <a:endParaRPr lang="tr-T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133985" indent="-112395">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Eski teknoloji tercih edilir</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6210" indent="-134620">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6- Eski teknoloji tercih edilir</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070" indent="-157480">
                        <a:lnSpc>
                          <a:spcPct val="115000"/>
                        </a:lnSpc>
                        <a:spcAft>
                          <a:spcPts val="0"/>
                        </a:spcAft>
                        <a:tabLst>
                          <a:tab pos="4514850" algn="l"/>
                        </a:tabLst>
                      </a:pPr>
                      <a:r>
                        <a:rPr lang="tr-TR"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9- Net karar verilemez</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bl>
          </a:graphicData>
        </a:graphic>
      </p:graphicFrame>
      <p:sp>
        <p:nvSpPr>
          <p:cNvPr id="12" name="Dikdörtgen 11"/>
          <p:cNvSpPr/>
          <p:nvPr/>
        </p:nvSpPr>
        <p:spPr>
          <a:xfrm>
            <a:off x="862934" y="2359893"/>
            <a:ext cx="2738250" cy="338554"/>
          </a:xfrm>
          <a:prstGeom prst="rect">
            <a:avLst/>
          </a:prstGeom>
        </p:spPr>
        <p:txBody>
          <a:bodyPr wrap="none">
            <a:spAutoFit/>
          </a:bodyPr>
          <a:lstStyle/>
          <a:p>
            <a:r>
              <a:rPr lang="tr-TR" sz="1600" dirty="0">
                <a:latin typeface="Times New Roman" panose="02020603050405020304" pitchFamily="18" charset="0"/>
                <a:ea typeface="Calibri" panose="020F0502020204030204" pitchFamily="34" charset="0"/>
              </a:rPr>
              <a:t>Maliyet-Etkililik Karar Matrisi</a:t>
            </a:r>
            <a:endParaRPr lang="tr-TR" sz="1600" dirty="0"/>
          </a:p>
        </p:txBody>
      </p:sp>
      <p:pic>
        <p:nvPicPr>
          <p:cNvPr id="15" name="Resim 14"/>
          <p:cNvPicPr>
            <a:picLocks noChangeAspect="1"/>
          </p:cNvPicPr>
          <p:nvPr/>
        </p:nvPicPr>
        <p:blipFill>
          <a:blip r:embed="rId2">
            <a:duotone>
              <a:schemeClr val="bg2">
                <a:shade val="45000"/>
                <a:satMod val="135000"/>
              </a:schemeClr>
              <a:prstClr val="white"/>
            </a:duotone>
          </a:blip>
          <a:stretch>
            <a:fillRect/>
          </a:stretch>
        </p:blipFill>
        <p:spPr>
          <a:xfrm>
            <a:off x="1835696" y="1556792"/>
            <a:ext cx="5472608" cy="792088"/>
          </a:xfrm>
          <a:prstGeom prst="rect">
            <a:avLst/>
          </a:prstGeom>
        </p:spPr>
      </p:pic>
      <p:pic>
        <p:nvPicPr>
          <p:cNvPr id="17" name="Resim 16"/>
          <p:cNvPicPr>
            <a:picLocks noChangeAspect="1"/>
          </p:cNvPicPr>
          <p:nvPr/>
        </p:nvPicPr>
        <p:blipFill>
          <a:blip r:embed="rId3">
            <a:duotone>
              <a:schemeClr val="bg2">
                <a:shade val="45000"/>
                <a:satMod val="135000"/>
              </a:schemeClr>
              <a:prstClr val="white"/>
            </a:duotone>
          </a:blip>
          <a:stretch>
            <a:fillRect/>
          </a:stretch>
        </p:blipFill>
        <p:spPr>
          <a:xfrm>
            <a:off x="1961499" y="5517232"/>
            <a:ext cx="5221001" cy="1031776"/>
          </a:xfrm>
          <a:prstGeom prst="rect">
            <a:avLst/>
          </a:prstGeom>
        </p:spPr>
      </p:pic>
    </p:spTree>
    <p:extLst>
      <p:ext uri="{BB962C8B-B14F-4D97-AF65-F5344CB8AC3E}">
        <p14:creationId xmlns:p14="http://schemas.microsoft.com/office/powerpoint/2010/main" val="2487530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8</a:t>
            </a:fld>
            <a:endParaRPr lang="tr-TR">
              <a:solidFill>
                <a:srgbClr val="003366"/>
              </a:solidFill>
            </a:endParaRPr>
          </a:p>
        </p:txBody>
      </p:sp>
      <p:sp>
        <p:nvSpPr>
          <p:cNvPr id="7" name="Unvan 2"/>
          <p:cNvSpPr>
            <a:spLocks noGrp="1"/>
          </p:cNvSpPr>
          <p:nvPr>
            <p:ph type="title"/>
          </p:nvPr>
        </p:nvSpPr>
        <p:spPr/>
        <p:txBody>
          <a:bodyPr/>
          <a:lstStyle/>
          <a:p>
            <a:r>
              <a:rPr lang="tr-TR" sz="2000" b="1" dirty="0">
                <a:solidFill>
                  <a:schemeClr val="bg2"/>
                </a:solidFill>
                <a:latin typeface="Arial" charset="0"/>
              </a:rPr>
              <a:t>Maliyet Etkililik Analizi </a:t>
            </a:r>
            <a:r>
              <a:rPr lang="tr-TR" sz="2000" b="1" dirty="0" smtClean="0">
                <a:solidFill>
                  <a:schemeClr val="bg2"/>
                </a:solidFill>
                <a:latin typeface="Arial" charset="0"/>
              </a:rPr>
              <a:t>Örneği</a:t>
            </a:r>
            <a:r>
              <a:rPr lang="tr-TR" sz="2000" dirty="0">
                <a:solidFill>
                  <a:srgbClr val="003366"/>
                </a:solidFill>
              </a:rPr>
              <a:t> *</a:t>
            </a:r>
            <a:endParaRPr lang="tr-TR" sz="2000" b="1" dirty="0">
              <a:solidFill>
                <a:schemeClr val="bg2"/>
              </a:solidFill>
              <a:latin typeface="Arial" charset="0"/>
            </a:endParaRPr>
          </a:p>
        </p:txBody>
      </p:sp>
      <mc:AlternateContent xmlns:mc="http://schemas.openxmlformats.org/markup-compatibility/2006" xmlns:a14="http://schemas.microsoft.com/office/drawing/2010/main">
        <mc:Choice Requires="a14">
          <p:graphicFrame>
            <p:nvGraphicFramePr>
              <p:cNvPr id="3" name="Tablo 2"/>
              <p:cNvGraphicFramePr>
                <a:graphicFrameLocks noGrp="1"/>
              </p:cNvGraphicFramePr>
              <p:nvPr>
                <p:extLst>
                  <p:ext uri="{D42A27DB-BD31-4B8C-83A1-F6EECF244321}">
                    <p14:modId xmlns:p14="http://schemas.microsoft.com/office/powerpoint/2010/main" val="2179513520"/>
                  </p:ext>
                </p:extLst>
              </p:nvPr>
            </p:nvGraphicFramePr>
            <p:xfrm>
              <a:off x="1331640" y="1712976"/>
              <a:ext cx="6408712" cy="4078224"/>
            </p:xfrm>
            <a:graphic>
              <a:graphicData uri="http://schemas.openxmlformats.org/drawingml/2006/table">
                <a:tbl>
                  <a:tblPr firstRow="1" firstCol="1" bandRow="1"/>
                  <a:tblGrid>
                    <a:gridCol w="6408712"/>
                  </a:tblGrid>
                  <a:tr h="0">
                    <a:tc>
                      <a:txBody>
                        <a:bodyPr/>
                        <a:lstStyle/>
                        <a:p>
                          <a:pPr algn="just">
                            <a:lnSpc>
                              <a:spcPct val="115000"/>
                            </a:lnSpc>
                            <a:spcBef>
                              <a:spcPts val="600"/>
                            </a:spcBef>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Tedavi A standart tedavidir ve B yeni bir tedavidir.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Tedavi A, 1.500 €’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luk</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bir maliyetle 1 yıllık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mortaliteyi</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 25’ten % 15’e düşürmektedir.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Tedavi B, 2.000 €’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luk</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bir maliyetle 1 yıllık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mortaliteyi</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 25’ten % 10’a düşürmektedir.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b="1" dirty="0">
                              <a:effectLst/>
                              <a:latin typeface="Times New Roman" panose="02020603050405020304" pitchFamily="18" charset="0"/>
                              <a:ea typeface="Calibri" panose="020F0502020204030204" pitchFamily="34" charset="0"/>
                              <a:cs typeface="Times New Roman" panose="02020603050405020304" pitchFamily="18" charset="0"/>
                            </a:rPr>
                            <a:t>Buradan hareketle Tedavi A 100 hasta başına 10 yaşam yılı kurtarmakta ve B, 100 hasta başına 15 yaşam yılı kurtarmaktadır.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Ortalama maliyet etkililik oranları: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 Kurtarılan yaşam yılı başına 15.000 € (</a:t>
                          </a:r>
                          <a14:m>
                            <m:oMath xmlns:m="http://schemas.openxmlformats.org/officeDocument/2006/math">
                              <m:f>
                                <m:fPr>
                                  <m:type m:val="lin"/>
                                  <m:ctrlPr>
                                    <a:rPr lang="tr-TR" sz="1400" i="1">
                                      <a:effectLst/>
                                      <a:latin typeface="Cambria Math" panose="02040503050406030204" pitchFamily="18" charset="0"/>
                                      <a:ea typeface="Calibri" panose="020F0502020204030204" pitchFamily="34" charset="0"/>
                                      <a:cs typeface="Times New Roman" panose="02020603050405020304" pitchFamily="18" charset="0"/>
                                    </a:rPr>
                                  </m:ctrlPr>
                                </m:fPr>
                                <m:num>
                                  <m:r>
                                    <a:rPr lang="tr-TR" sz="1400" i="1">
                                      <a:effectLst/>
                                      <a:latin typeface="Cambria Math" panose="02040503050406030204" pitchFamily="18" charset="0"/>
                                      <a:ea typeface="Calibri" panose="020F0502020204030204" pitchFamily="34" charset="0"/>
                                      <a:cs typeface="Times New Roman" panose="02020603050405020304" pitchFamily="18" charset="0"/>
                                    </a:rPr>
                                    <m:t>1.500 €</m:t>
                                  </m:r>
                                </m:num>
                                <m:den>
                                  <m:r>
                                    <a:rPr lang="tr-TR" sz="1400" i="1">
                                      <a:effectLst/>
                                      <a:latin typeface="Cambria Math" panose="02040503050406030204" pitchFamily="18" charset="0"/>
                                      <a:ea typeface="Calibri" panose="020F0502020204030204" pitchFamily="34" charset="0"/>
                                      <a:cs typeface="Times New Roman" panose="02020603050405020304" pitchFamily="18" charset="0"/>
                                    </a:rPr>
                                    <m:t>0,10)</m:t>
                                  </m:r>
                                </m:den>
                              </m:f>
                            </m:oMath>
                          </a14:m>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B: Kurtarılan yaşam yılı başına 13.300 € (</a:t>
                          </a:r>
                          <a14:m>
                            <m:oMath xmlns:m="http://schemas.openxmlformats.org/officeDocument/2006/math">
                              <m:f>
                                <m:fPr>
                                  <m:type m:val="lin"/>
                                  <m:ctrlPr>
                                    <a:rPr lang="tr-TR" sz="1400" i="1">
                                      <a:effectLst/>
                                      <a:latin typeface="Cambria Math" panose="02040503050406030204" pitchFamily="18" charset="0"/>
                                      <a:ea typeface="Calibri" panose="020F0502020204030204" pitchFamily="34" charset="0"/>
                                      <a:cs typeface="Times New Roman" panose="02020603050405020304" pitchFamily="18" charset="0"/>
                                    </a:rPr>
                                  </m:ctrlPr>
                                </m:fPr>
                                <m:num>
                                  <m:r>
                                    <a:rPr lang="tr-TR" sz="1400" i="1">
                                      <a:effectLst/>
                                      <a:latin typeface="Cambria Math" panose="02040503050406030204" pitchFamily="18" charset="0"/>
                                      <a:ea typeface="Calibri" panose="020F0502020204030204" pitchFamily="34" charset="0"/>
                                      <a:cs typeface="Times New Roman" panose="02020603050405020304" pitchFamily="18" charset="0"/>
                                    </a:rPr>
                                    <m:t>2.000 €</m:t>
                                  </m:r>
                                </m:num>
                                <m:den>
                                  <m:r>
                                    <a:rPr lang="tr-TR" sz="1400" i="1">
                                      <a:effectLst/>
                                      <a:latin typeface="Cambria Math" panose="02040503050406030204" pitchFamily="18" charset="0"/>
                                      <a:ea typeface="Calibri" panose="020F0502020204030204" pitchFamily="34" charset="0"/>
                                      <a:cs typeface="Times New Roman" panose="02020603050405020304" pitchFamily="18" charset="0"/>
                                    </a:rPr>
                                    <m:t>0,15)</m:t>
                                  </m:r>
                                </m:den>
                              </m:f>
                            </m:oMath>
                          </a14:m>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A’ya kıyasla B’nin </a:t>
                          </a:r>
                          <a:r>
                            <a:rPr lang="tr-TR" sz="1400" dirty="0" err="1">
                              <a:effectLst/>
                              <a:latin typeface="Times New Roman" panose="02020603050405020304" pitchFamily="18" charset="0"/>
                              <a:ea typeface="Calibri" panose="020F0502020204030204" pitchFamily="34" charset="0"/>
                              <a:cs typeface="Times New Roman" panose="02020603050405020304" pitchFamily="18" charset="0"/>
                            </a:rPr>
                            <a:t>ICER’i</a:t>
                          </a: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tabLst>
                              <a:tab pos="4514850" algn="l"/>
                            </a:tabLs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Kurtarılan yaşam yılı başına 10.000 € (</a:t>
                          </a:r>
                          <a14:m>
                            <m:oMath xmlns:m="http://schemas.openxmlformats.org/officeDocument/2006/math">
                              <m:f>
                                <m:fPr>
                                  <m:type m:val="lin"/>
                                  <m:ctrlPr>
                                    <a:rPr lang="tr-TR" sz="1400" i="1">
                                      <a:effectLst/>
                                      <a:latin typeface="Cambria Math" panose="02040503050406030204" pitchFamily="18" charset="0"/>
                                      <a:ea typeface="Calibri" panose="020F0502020204030204" pitchFamily="34" charset="0"/>
                                      <a:cs typeface="Times New Roman" panose="02020603050405020304" pitchFamily="18" charset="0"/>
                                    </a:rPr>
                                  </m:ctrlPr>
                                </m:fPr>
                                <m:num>
                                  <m:d>
                                    <m:dPr>
                                      <m:begChr m:val="{"/>
                                      <m:endChr m:val="}"/>
                                      <m:ctrlPr>
                                        <a:rPr lang="tr-TR" sz="1400" i="1">
                                          <a:effectLst/>
                                          <a:latin typeface="Cambria Math" panose="02040503050406030204" pitchFamily="18" charset="0"/>
                                          <a:ea typeface="Calibri" panose="020F0502020204030204" pitchFamily="34" charset="0"/>
                                          <a:cs typeface="Times New Roman" panose="02020603050405020304" pitchFamily="18" charset="0"/>
                                        </a:rPr>
                                      </m:ctrlPr>
                                    </m:dPr>
                                    <m:e>
                                      <m:r>
                                        <a:rPr lang="tr-TR" sz="1400" i="1">
                                          <a:effectLst/>
                                          <a:latin typeface="Cambria Math" panose="02040503050406030204" pitchFamily="18" charset="0"/>
                                          <a:ea typeface="Calibri" panose="020F0502020204030204" pitchFamily="34" charset="0"/>
                                          <a:cs typeface="Times New Roman" panose="02020603050405020304" pitchFamily="18" charset="0"/>
                                        </a:rPr>
                                        <m:t>2.000−1.500</m:t>
                                      </m:r>
                                    </m:e>
                                  </m:d>
                                </m:num>
                                <m:den>
                                  <m:d>
                                    <m:dPr>
                                      <m:begChr m:val="{"/>
                                      <m:endChr m:val="}"/>
                                      <m:ctrlPr>
                                        <a:rPr lang="tr-TR" sz="1400" i="1">
                                          <a:effectLst/>
                                          <a:latin typeface="Cambria Math" panose="02040503050406030204" pitchFamily="18" charset="0"/>
                                          <a:ea typeface="Calibri" panose="020F0502020204030204" pitchFamily="34" charset="0"/>
                                          <a:cs typeface="Times New Roman" panose="02020603050405020304" pitchFamily="18" charset="0"/>
                                        </a:rPr>
                                      </m:ctrlPr>
                                    </m:dPr>
                                    <m:e>
                                      <m:r>
                                        <a:rPr lang="tr-TR" sz="1400" i="1">
                                          <a:effectLst/>
                                          <a:latin typeface="Cambria Math" panose="02040503050406030204" pitchFamily="18" charset="0"/>
                                          <a:ea typeface="Calibri" panose="020F0502020204030204" pitchFamily="34" charset="0"/>
                                          <a:cs typeface="Times New Roman" panose="02020603050405020304" pitchFamily="18" charset="0"/>
                                        </a:rPr>
                                        <m:t>0,15−0,10</m:t>
                                      </m:r>
                                    </m:e>
                                  </m:d>
                                  <m:r>
                                    <a:rPr lang="tr-TR" sz="1400" i="1">
                                      <a:effectLst/>
                                      <a:latin typeface="Cambria Math" panose="02040503050406030204" pitchFamily="18" charset="0"/>
                                      <a:ea typeface="Calibri" panose="020F0502020204030204" pitchFamily="34" charset="0"/>
                                      <a:cs typeface="Times New Roman" panose="02020603050405020304" pitchFamily="18" charset="0"/>
                                    </a:rPr>
                                    <m:t>)</m:t>
                                  </m:r>
                                </m:den>
                              </m:f>
                            </m:oMath>
                          </a14:m>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mc:Choice>
        <mc:Fallback xmlns="">
          <p:graphicFrame>
            <p:nvGraphicFramePr>
              <p:cNvPr id="3" name="Tablo 2"/>
              <p:cNvGraphicFramePr>
                <a:graphicFrameLocks noGrp="1"/>
              </p:cNvGraphicFramePr>
              <p:nvPr>
                <p:extLst>
                  <p:ext uri="{D42A27DB-BD31-4B8C-83A1-F6EECF244321}">
                    <p14:modId xmlns:p14="http://schemas.microsoft.com/office/powerpoint/2010/main" val="2179513520"/>
                  </p:ext>
                </p:extLst>
              </p:nvPr>
            </p:nvGraphicFramePr>
            <p:xfrm>
              <a:off x="1331640" y="1712976"/>
              <a:ext cx="6408712" cy="4078224"/>
            </p:xfrm>
            <a:graphic>
              <a:graphicData uri="http://schemas.openxmlformats.org/drawingml/2006/table">
                <a:tbl>
                  <a:tblPr firstRow="1" firstCol="1" bandRow="1"/>
                  <a:tblGrid>
                    <a:gridCol w="6408712"/>
                  </a:tblGrid>
                  <a:tr h="4078224">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95" t="-1046" r="-190" b="-12407"/>
                          </a:stretch>
                        </a:blipFill>
                      </a:tcPr>
                    </a:tc>
                  </a:tr>
                </a:tbl>
              </a:graphicData>
            </a:graphic>
          </p:graphicFrame>
        </mc:Fallback>
      </mc:AlternateContent>
      <p:sp>
        <p:nvSpPr>
          <p:cNvPr id="10" name="Metin kutusu 9"/>
          <p:cNvSpPr txBox="1"/>
          <p:nvPr/>
        </p:nvSpPr>
        <p:spPr>
          <a:xfrm>
            <a:off x="717158" y="6117595"/>
            <a:ext cx="8003232" cy="261610"/>
          </a:xfrm>
          <a:prstGeom prst="rect">
            <a:avLst/>
          </a:prstGeom>
          <a:noFill/>
        </p:spPr>
        <p:txBody>
          <a:bodyPr wrap="square" rtlCol="0">
            <a:spAutoFit/>
          </a:bodyPr>
          <a:lstStyle/>
          <a:p>
            <a:pPr lvl="0" algn="just"/>
            <a:r>
              <a:rPr lang="tr-TR" sz="1100" dirty="0" smtClean="0">
                <a:solidFill>
                  <a:srgbClr val="003366"/>
                </a:solidFill>
              </a:rPr>
              <a:t>*</a:t>
            </a:r>
            <a:r>
              <a:rPr lang="tr-TR" sz="1100" i="1" dirty="0" smtClean="0">
                <a:solidFill>
                  <a:srgbClr val="003366"/>
                </a:solidFill>
              </a:rPr>
              <a:t> </a:t>
            </a:r>
            <a:r>
              <a:rPr lang="tr-TR" sz="1100" b="1" dirty="0" smtClean="0"/>
              <a:t>KOBELT</a:t>
            </a:r>
            <a:r>
              <a:rPr lang="tr-TR" sz="1100" b="1" dirty="0"/>
              <a:t>, </a:t>
            </a:r>
            <a:r>
              <a:rPr lang="tr-TR" sz="1100" dirty="0" smtClean="0"/>
              <a:t>2010</a:t>
            </a:r>
            <a:r>
              <a:rPr lang="tr-TR" sz="1100" dirty="0"/>
              <a:t>.</a:t>
            </a:r>
          </a:p>
        </p:txBody>
      </p:sp>
    </p:spTree>
    <p:extLst>
      <p:ext uri="{BB962C8B-B14F-4D97-AF65-F5344CB8AC3E}">
        <p14:creationId xmlns:p14="http://schemas.microsoft.com/office/powerpoint/2010/main" val="192103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E1BA672E-F584-4E5F-A9D6-99B7CF0288BF}" type="slidenum">
              <a:rPr lang="tr-TR" smtClean="0">
                <a:solidFill>
                  <a:srgbClr val="003366"/>
                </a:solidFill>
              </a:rPr>
              <a:pPr>
                <a:defRPr/>
              </a:pPr>
              <a:t>9</a:t>
            </a:fld>
            <a:endParaRPr lang="tr-TR">
              <a:solidFill>
                <a:srgbClr val="003366"/>
              </a:solidFill>
            </a:endParaRPr>
          </a:p>
        </p:txBody>
      </p:sp>
      <p:sp>
        <p:nvSpPr>
          <p:cNvPr id="7" name="Unvan 2"/>
          <p:cNvSpPr>
            <a:spLocks noGrp="1"/>
          </p:cNvSpPr>
          <p:nvPr>
            <p:ph type="title"/>
          </p:nvPr>
        </p:nvSpPr>
        <p:spPr/>
        <p:txBody>
          <a:bodyPr/>
          <a:lstStyle/>
          <a:p>
            <a:r>
              <a:rPr lang="tr-TR" sz="2000" b="1" dirty="0" smtClean="0">
                <a:solidFill>
                  <a:schemeClr val="bg2"/>
                </a:solidFill>
                <a:latin typeface="Arial" charset="0"/>
              </a:rPr>
              <a:t>Ekonomik Değerlendirme Yöntemleri</a:t>
            </a:r>
            <a:endParaRPr lang="tr-TR" sz="2000" b="1" dirty="0">
              <a:solidFill>
                <a:schemeClr val="bg2"/>
              </a:solidFill>
              <a:latin typeface="Arial" charset="0"/>
            </a:endParaRPr>
          </a:p>
        </p:txBody>
      </p:sp>
      <p:sp>
        <p:nvSpPr>
          <p:cNvPr id="4" name="Dikdörtgen 3"/>
          <p:cNvSpPr/>
          <p:nvPr/>
        </p:nvSpPr>
        <p:spPr>
          <a:xfrm>
            <a:off x="3419872" y="6858000"/>
            <a:ext cx="4572000" cy="298480"/>
          </a:xfrm>
          <a:prstGeom prst="rect">
            <a:avLst/>
          </a:prstGeom>
        </p:spPr>
        <p:txBody>
          <a:bodyPr>
            <a:spAutoFit/>
          </a:bodyPr>
          <a:lstStyle/>
          <a:p>
            <a:pPr lvl="3">
              <a:lnSpc>
                <a:spcPct val="150000"/>
              </a:lnSpc>
              <a:spcBef>
                <a:spcPts val="1000"/>
              </a:spcBef>
              <a:spcAft>
                <a:spcPts val="0"/>
              </a:spcAft>
              <a:buSzPts val="1200"/>
            </a:pPr>
            <a:r>
              <a:rPr lang="en-US" sz="1000" dirty="0" smtClean="0">
                <a:latin typeface="Times New Roman" panose="02020603050405020304" pitchFamily="18" charset="0"/>
                <a:ea typeface="Calibri" panose="020F0502020204030204" pitchFamily="34" charset="0"/>
                <a:cs typeface="Times New Roman" panose="02020603050405020304" pitchFamily="18" charset="0"/>
              </a:rPr>
              <a:t>KOBELT, 2010, s. 141.</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Dikey Kaydırma 8"/>
          <p:cNvSpPr/>
          <p:nvPr/>
        </p:nvSpPr>
        <p:spPr bwMode="auto">
          <a:xfrm>
            <a:off x="717158" y="1591633"/>
            <a:ext cx="7952639" cy="4688542"/>
          </a:xfrm>
          <a:prstGeom prst="verticalScroll">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b" anchorCtr="0" compatLnSpc="1">
            <a:prstTxWarp prst="textNoShape">
              <a:avLst/>
            </a:prstTxWarp>
          </a:bodyPr>
          <a:lstStyle/>
          <a:p>
            <a:pPr algn="ctr">
              <a:lnSpc>
                <a:spcPct val="150000"/>
              </a:lnSpc>
              <a:spcBef>
                <a:spcPts val="1000"/>
              </a:spcBef>
              <a:spcAft>
                <a:spcPts val="0"/>
              </a:spcAft>
              <a:buSzPts val="1200"/>
            </a:pPr>
            <a:endParaRPr lang="tr-TR" sz="1600" b="1" dirty="0" smtClean="0">
              <a:solidFill>
                <a:srgbClr val="003366"/>
              </a:solidFill>
            </a:endParaRPr>
          </a:p>
          <a:p>
            <a:pPr algn="ctr">
              <a:lnSpc>
                <a:spcPct val="150000"/>
              </a:lnSpc>
              <a:spcBef>
                <a:spcPts val="1000"/>
              </a:spcBef>
              <a:spcAft>
                <a:spcPts val="0"/>
              </a:spcAft>
              <a:buSzPts val="1200"/>
            </a:pPr>
            <a:r>
              <a:rPr lang="tr-TR" sz="1600" b="1" dirty="0" smtClean="0">
                <a:solidFill>
                  <a:srgbClr val="003366"/>
                </a:solidFill>
              </a:rPr>
              <a:t>Maliyet-Fayda </a:t>
            </a:r>
            <a:r>
              <a:rPr lang="tr-TR" sz="1600" b="1" dirty="0">
                <a:solidFill>
                  <a:srgbClr val="003366"/>
                </a:solidFill>
              </a:rPr>
              <a:t>Analizi </a:t>
            </a:r>
          </a:p>
          <a:p>
            <a:pPr lvl="3">
              <a:lnSpc>
                <a:spcPct val="150000"/>
              </a:lnSpc>
              <a:spcBef>
                <a:spcPts val="1000"/>
              </a:spcBef>
              <a:spcAft>
                <a:spcPts val="0"/>
              </a:spcAft>
              <a:buSzPts val="1200"/>
            </a:pPr>
            <a:endParaRPr lang="tr-TR" sz="1600" b="1" i="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v"/>
              <a:tabLst>
                <a:tab pos="4514850" algn="l"/>
              </a:tabLst>
            </a:pPr>
            <a:r>
              <a:rPr lang="tr-TR" sz="1400" dirty="0"/>
              <a:t>Maliyet-fayda analizi, maliyet etkililik analizinin özel bir türü olmakla birlikte, maliyet etkililik analizinden,  sağlık sonuçlarını, yaşam kalitesi ile kazanılan yaşam yıllarını birleştiren sonuç ölçümleriyle değerlendirmesiyle farklılaşmaktadır. Bir teknolojinin </a:t>
            </a:r>
            <a:r>
              <a:rPr lang="tr-TR" sz="1400" dirty="0" err="1"/>
              <a:t>mortalite</a:t>
            </a:r>
            <a:r>
              <a:rPr lang="tr-TR" sz="1400" dirty="0"/>
              <a:t> üzerindeki etkisini </a:t>
            </a:r>
            <a:r>
              <a:rPr lang="tr-TR" sz="1400" dirty="0" smtClean="0"/>
              <a:t>ölçmek </a:t>
            </a:r>
            <a:r>
              <a:rPr lang="tr-TR" sz="1400" dirty="0"/>
              <a:t>kadar, </a:t>
            </a:r>
            <a:r>
              <a:rPr lang="tr-TR" sz="1400" dirty="0" err="1"/>
              <a:t>morbidite</a:t>
            </a:r>
            <a:r>
              <a:rPr lang="tr-TR" sz="1400" dirty="0"/>
              <a:t> üzerindeki etkisini </a:t>
            </a:r>
            <a:r>
              <a:rPr lang="tr-TR" sz="1400" dirty="0" smtClean="0"/>
              <a:t>de ölçmeyi sağlar</a:t>
            </a:r>
            <a:r>
              <a:rPr lang="tr-TR" sz="1400" dirty="0"/>
              <a:t>. </a:t>
            </a:r>
            <a:r>
              <a:rPr lang="tr-TR" sz="1400" dirty="0" smtClean="0"/>
              <a:t>(Kronik </a:t>
            </a:r>
            <a:r>
              <a:rPr lang="tr-TR" sz="1400" dirty="0"/>
              <a:t>böbrek </a:t>
            </a:r>
            <a:r>
              <a:rPr lang="tr-TR" sz="1400" dirty="0" smtClean="0"/>
              <a:t>yetmezliği/bireyin yaşam </a:t>
            </a:r>
            <a:r>
              <a:rPr lang="tr-TR" sz="1400" dirty="0"/>
              <a:t>süresi </a:t>
            </a:r>
            <a:r>
              <a:rPr lang="tr-TR" sz="1400" dirty="0" err="1" smtClean="0"/>
              <a:t>romatizmal</a:t>
            </a:r>
            <a:r>
              <a:rPr lang="tr-TR" sz="1400" dirty="0" smtClean="0"/>
              <a:t> </a:t>
            </a:r>
            <a:r>
              <a:rPr lang="tr-TR" sz="1400" dirty="0"/>
              <a:t>hastalık olan </a:t>
            </a:r>
            <a:r>
              <a:rPr lang="tr-TR" sz="1400" dirty="0" err="1"/>
              <a:t>artrit</a:t>
            </a:r>
            <a:r>
              <a:rPr lang="tr-TR" sz="1400" dirty="0"/>
              <a:t> </a:t>
            </a:r>
            <a:r>
              <a:rPr lang="tr-TR" sz="1400" dirty="0" smtClean="0"/>
              <a:t>tedavisi/ fiziksel </a:t>
            </a:r>
            <a:r>
              <a:rPr lang="tr-TR" sz="1400" dirty="0"/>
              <a:t>ya da sosyal fonksiyonlarını yerine getirebilmesi hatta psikolojik durumu </a:t>
            </a:r>
            <a:r>
              <a:rPr lang="tr-TR" sz="1400" dirty="0" smtClean="0"/>
              <a:t>)</a:t>
            </a:r>
          </a:p>
          <a:p>
            <a:pPr marL="285750" indent="-285750" algn="just">
              <a:lnSpc>
                <a:spcPct val="150000"/>
              </a:lnSpc>
              <a:spcAft>
                <a:spcPts val="0"/>
              </a:spcAft>
              <a:buFont typeface="Wingdings" panose="05000000000000000000" pitchFamily="2" charset="2"/>
              <a:buChar char="v"/>
              <a:tabLst>
                <a:tab pos="4514850" algn="l"/>
              </a:tabLst>
            </a:pPr>
            <a:endParaRPr lang="tr-TR" sz="1400" dirty="0" smtClean="0"/>
          </a:p>
          <a:p>
            <a:pPr marL="285750" indent="-285750" algn="just">
              <a:lnSpc>
                <a:spcPct val="150000"/>
              </a:lnSpc>
              <a:spcAft>
                <a:spcPts val="0"/>
              </a:spcAft>
              <a:buFont typeface="Wingdings" panose="05000000000000000000" pitchFamily="2" charset="2"/>
              <a:buChar char="v"/>
              <a:tabLst>
                <a:tab pos="4514850" algn="l"/>
              </a:tabLst>
            </a:pPr>
            <a:r>
              <a:rPr lang="tr-TR" sz="1400" dirty="0"/>
              <a:t> </a:t>
            </a:r>
            <a:r>
              <a:rPr lang="tr-TR" sz="1400" dirty="0" smtClean="0"/>
              <a:t>Kazanılan </a:t>
            </a:r>
            <a:r>
              <a:rPr lang="tr-TR" sz="1400" dirty="0"/>
              <a:t>yaşam yıllarını yaşam kalitesi ile birleştiren sonuç </a:t>
            </a:r>
            <a:r>
              <a:rPr lang="tr-TR" sz="1400" dirty="0" smtClean="0"/>
              <a:t>ölçümleri: </a:t>
            </a:r>
            <a:r>
              <a:rPr lang="tr-TR" sz="1400" b="1" dirty="0" smtClean="0"/>
              <a:t>Kaliteye </a:t>
            </a:r>
            <a:r>
              <a:rPr lang="tr-TR" sz="1400" b="1" dirty="0"/>
              <a:t>Uyarlanmış Yaşam Yılı </a:t>
            </a:r>
            <a:r>
              <a:rPr lang="tr-TR" sz="1400" b="1" dirty="0" smtClean="0"/>
              <a:t>(QALY</a:t>
            </a:r>
            <a:r>
              <a:rPr lang="tr-TR" sz="1400" b="1" dirty="0"/>
              <a:t>)</a:t>
            </a:r>
            <a:r>
              <a:rPr lang="tr-TR" sz="1400" dirty="0"/>
              <a:t>, Engelliliğe Uyarlanmış Yaşam Yılları </a:t>
            </a:r>
            <a:r>
              <a:rPr lang="tr-TR" sz="1400" dirty="0" smtClean="0"/>
              <a:t>(DALY</a:t>
            </a:r>
            <a:r>
              <a:rPr lang="tr-TR" sz="1400" dirty="0"/>
              <a:t>), Sağlıklı Yıllara Eşdeğerlik </a:t>
            </a:r>
            <a:r>
              <a:rPr lang="tr-TR" sz="1400" dirty="0" smtClean="0"/>
              <a:t>(HYE</a:t>
            </a:r>
            <a:r>
              <a:rPr lang="tr-TR" sz="1400" dirty="0"/>
              <a:t>) alt sınıflarına ayrılmaktadır. </a:t>
            </a:r>
            <a:r>
              <a:rPr lang="tr-TR" sz="1400" dirty="0" smtClean="0">
                <a:solidFill>
                  <a:srgbClr val="003366"/>
                </a:solidFill>
              </a:rPr>
              <a:t>*</a:t>
            </a:r>
            <a:endParaRPr lang="tr-TR" sz="1400" i="1" dirty="0">
              <a:solidFill>
                <a:srgbClr val="003366"/>
              </a:solidFill>
            </a:endParaRPr>
          </a:p>
        </p:txBody>
      </p:sp>
      <p:sp>
        <p:nvSpPr>
          <p:cNvPr id="10" name="Metin kutusu 9"/>
          <p:cNvSpPr txBox="1"/>
          <p:nvPr/>
        </p:nvSpPr>
        <p:spPr>
          <a:xfrm>
            <a:off x="666565" y="6389385"/>
            <a:ext cx="8003232" cy="261610"/>
          </a:xfrm>
          <a:prstGeom prst="rect">
            <a:avLst/>
          </a:prstGeom>
          <a:noFill/>
        </p:spPr>
        <p:txBody>
          <a:bodyPr wrap="square" rtlCol="0">
            <a:spAutoFit/>
          </a:bodyPr>
          <a:lstStyle/>
          <a:p>
            <a:pPr lvl="0" algn="just"/>
            <a:r>
              <a:rPr lang="tr-TR" sz="1100" dirty="0" smtClean="0">
                <a:solidFill>
                  <a:srgbClr val="003366"/>
                </a:solidFill>
              </a:rPr>
              <a:t>*</a:t>
            </a:r>
            <a:r>
              <a:rPr lang="tr-TR" sz="1100" i="1" dirty="0" smtClean="0">
                <a:solidFill>
                  <a:srgbClr val="003366"/>
                </a:solidFill>
              </a:rPr>
              <a:t> </a:t>
            </a:r>
            <a:r>
              <a:rPr lang="tr-TR" sz="1100" b="1" dirty="0" smtClean="0"/>
              <a:t>KOBELT</a:t>
            </a:r>
            <a:r>
              <a:rPr lang="tr-TR" sz="1100" b="1" dirty="0"/>
              <a:t>, </a:t>
            </a:r>
            <a:r>
              <a:rPr lang="tr-TR" sz="1100" dirty="0" smtClean="0"/>
              <a:t>2010</a:t>
            </a:r>
            <a:r>
              <a:rPr lang="tr-TR" sz="1100" dirty="0"/>
              <a:t>.</a:t>
            </a:r>
          </a:p>
        </p:txBody>
      </p:sp>
    </p:spTree>
    <p:extLst>
      <p:ext uri="{BB962C8B-B14F-4D97-AF65-F5344CB8AC3E}">
        <p14:creationId xmlns:p14="http://schemas.microsoft.com/office/powerpoint/2010/main" val="2282686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gk-sablon2">
  <a:themeElements>
    <a:clrScheme name="Yüzey 12">
      <a:dk1>
        <a:srgbClr val="003366"/>
      </a:dk1>
      <a:lt1>
        <a:srgbClr val="FFFFFF"/>
      </a:lt1>
      <a:dk2>
        <a:srgbClr val="7BA7D3"/>
      </a:dk2>
      <a:lt2>
        <a:srgbClr val="336699"/>
      </a:lt2>
      <a:accent1>
        <a:srgbClr val="C0D5EA"/>
      </a:accent1>
      <a:accent2>
        <a:srgbClr val="4C88C4"/>
      </a:accent2>
      <a:accent3>
        <a:srgbClr val="FFFFFF"/>
      </a:accent3>
      <a:accent4>
        <a:srgbClr val="002A56"/>
      </a:accent4>
      <a:accent5>
        <a:srgbClr val="DCE7F3"/>
      </a:accent5>
      <a:accent6>
        <a:srgbClr val="447BB1"/>
      </a:accent6>
      <a:hlink>
        <a:srgbClr val="0099CC"/>
      </a:hlink>
      <a:folHlink>
        <a:srgbClr val="3D7BB9"/>
      </a:folHlink>
    </a:clrScheme>
    <a:fontScheme name="Serdar">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4000" b="0" i="0" u="none" strike="noStrike" cap="none" normalizeH="0" baseline="0" smtClean="0">
            <a:ln>
              <a:noFill/>
            </a:ln>
            <a:solidFill>
              <a:schemeClr val="tx1"/>
            </a:solidFill>
            <a:effectLst/>
            <a:latin typeface="Arial" charset="0"/>
          </a:defRPr>
        </a:defPPr>
      </a:lstStyle>
    </a:lnDef>
  </a:objectDefaults>
  <a:extraClrSchemeLst>
    <a:extraClrScheme>
      <a:clrScheme name="Yüzey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Yüzey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Yüzey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Yüzey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Yüzey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Yüzey 9">
        <a:dk1>
          <a:srgbClr val="003366"/>
        </a:dk1>
        <a:lt1>
          <a:srgbClr val="FFFFFF"/>
        </a:lt1>
        <a:dk2>
          <a:srgbClr val="CC3300"/>
        </a:dk2>
        <a:lt2>
          <a:srgbClr val="663300"/>
        </a:lt2>
        <a:accent1>
          <a:srgbClr val="FFCC00"/>
        </a:accent1>
        <a:accent2>
          <a:srgbClr val="CC6600"/>
        </a:accent2>
        <a:accent3>
          <a:srgbClr val="FFFFFF"/>
        </a:accent3>
        <a:accent4>
          <a:srgbClr val="002A56"/>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10">
        <a:dk1>
          <a:srgbClr val="003366"/>
        </a:dk1>
        <a:lt1>
          <a:srgbClr val="FFFFFF"/>
        </a:lt1>
        <a:dk2>
          <a:srgbClr val="336699"/>
        </a:dk2>
        <a:lt2>
          <a:srgbClr val="003366"/>
        </a:lt2>
        <a:accent1>
          <a:srgbClr val="FFCC00"/>
        </a:accent1>
        <a:accent2>
          <a:srgbClr val="CC6600"/>
        </a:accent2>
        <a:accent3>
          <a:srgbClr val="FFFFFF"/>
        </a:accent3>
        <a:accent4>
          <a:srgbClr val="002A56"/>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11">
        <a:dk1>
          <a:srgbClr val="003366"/>
        </a:dk1>
        <a:lt1>
          <a:srgbClr val="FFFFFF"/>
        </a:lt1>
        <a:dk2>
          <a:srgbClr val="336699"/>
        </a:dk2>
        <a:lt2>
          <a:srgbClr val="336699"/>
        </a:lt2>
        <a:accent1>
          <a:srgbClr val="FFCC00"/>
        </a:accent1>
        <a:accent2>
          <a:srgbClr val="4C88C4"/>
        </a:accent2>
        <a:accent3>
          <a:srgbClr val="FFFFFF"/>
        </a:accent3>
        <a:accent4>
          <a:srgbClr val="002A56"/>
        </a:accent4>
        <a:accent5>
          <a:srgbClr val="FFE2AA"/>
        </a:accent5>
        <a:accent6>
          <a:srgbClr val="447BB1"/>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12">
        <a:dk1>
          <a:srgbClr val="003366"/>
        </a:dk1>
        <a:lt1>
          <a:srgbClr val="FFFFFF"/>
        </a:lt1>
        <a:dk2>
          <a:srgbClr val="7BA7D3"/>
        </a:dk2>
        <a:lt2>
          <a:srgbClr val="336699"/>
        </a:lt2>
        <a:accent1>
          <a:srgbClr val="C0D5EA"/>
        </a:accent1>
        <a:accent2>
          <a:srgbClr val="4C88C4"/>
        </a:accent2>
        <a:accent3>
          <a:srgbClr val="FFFFFF"/>
        </a:accent3>
        <a:accent4>
          <a:srgbClr val="002A56"/>
        </a:accent4>
        <a:accent5>
          <a:srgbClr val="DCE7F3"/>
        </a:accent5>
        <a:accent6>
          <a:srgbClr val="447BB1"/>
        </a:accent6>
        <a:hlink>
          <a:srgbClr val="0099CC"/>
        </a:hlink>
        <a:folHlink>
          <a:srgbClr val="3D7BB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Yüzey 12">
    <a:dk1>
      <a:srgbClr val="003366"/>
    </a:dk1>
    <a:lt1>
      <a:srgbClr val="FFFFFF"/>
    </a:lt1>
    <a:dk2>
      <a:srgbClr val="7BA7D3"/>
    </a:dk2>
    <a:lt2>
      <a:srgbClr val="336699"/>
    </a:lt2>
    <a:accent1>
      <a:srgbClr val="C0D5EA"/>
    </a:accent1>
    <a:accent2>
      <a:srgbClr val="4C88C4"/>
    </a:accent2>
    <a:accent3>
      <a:srgbClr val="FFFFFF"/>
    </a:accent3>
    <a:accent4>
      <a:srgbClr val="002A56"/>
    </a:accent4>
    <a:accent5>
      <a:srgbClr val="DCE7F3"/>
    </a:accent5>
    <a:accent6>
      <a:srgbClr val="447BB1"/>
    </a:accent6>
    <a:hlink>
      <a:srgbClr val="0099CC"/>
    </a:hlink>
    <a:folHlink>
      <a:srgbClr val="3D7BB9"/>
    </a:folHlink>
  </a:clrScheme>
</a:themeOverride>
</file>

<file path=docProps/app.xml><?xml version="1.0" encoding="utf-8"?>
<Properties xmlns="http://schemas.openxmlformats.org/officeDocument/2006/extended-properties" xmlns:vt="http://schemas.openxmlformats.org/officeDocument/2006/docPropsVTypes">
  <Template/>
  <TotalTime>6108</TotalTime>
  <Words>1551</Words>
  <Application>Microsoft Office PowerPoint</Application>
  <PresentationFormat>Ekran Gösterisi (4:3)</PresentationFormat>
  <Paragraphs>200</Paragraphs>
  <Slides>27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27</vt:i4>
      </vt:variant>
    </vt:vector>
  </HeadingPairs>
  <TitlesOfParts>
    <vt:vector size="35" baseType="lpstr">
      <vt:lpstr>Arial</vt:lpstr>
      <vt:lpstr>Calibri</vt:lpstr>
      <vt:lpstr>Cambria</vt:lpstr>
      <vt:lpstr>Cambria Math</vt:lpstr>
      <vt:lpstr>Tahoma</vt:lpstr>
      <vt:lpstr>Times New Roman</vt:lpstr>
      <vt:lpstr>Wingdings</vt:lpstr>
      <vt:lpstr>1_sgk-sablon2</vt:lpstr>
      <vt:lpstr>     GENEL SAĞLIK SİGORTASI GENEL MÜDÜRLÜĞÜ Tıbbi Malzeme Daire Başkanlığı</vt:lpstr>
      <vt:lpstr>PowerPoint Sunusu</vt:lpstr>
      <vt:lpstr>Tıbbi Malzeme İçin Önerilen Geri Ödeme Statüsü </vt:lpstr>
      <vt:lpstr>Mali ve Ekonomik Değerlendirme/ Ekonomik Değerlendirme Yöntemleri</vt:lpstr>
      <vt:lpstr>Maliyet-Minimizasyon Analizine İlişkin Örnek Bir Uygulama*</vt:lpstr>
      <vt:lpstr>Mali ve Ekonomik Değerlendirme/ Ekonomik Değerlendirme Yöntemleri</vt:lpstr>
      <vt:lpstr>Maliyet Etkililik Analizinde Kullanılan Kavramlar</vt:lpstr>
      <vt:lpstr>Maliyet Etkililik Analizi Örneği *</vt:lpstr>
      <vt:lpstr>Ekonomik Değerlendirme Yöntemleri</vt:lpstr>
      <vt:lpstr>Maliyet Fayda Analizinde Kullanılan Kavramlar</vt:lpstr>
      <vt:lpstr>Ekonomik Değerlendirme Yöntemleri</vt:lpstr>
      <vt:lpstr>Bütçe Etki Analizi</vt:lpstr>
      <vt:lpstr>Bütçe Etki Analizi</vt:lpstr>
      <vt:lpstr>Bütçe Etki Analizinde Kullanılan Kavramlar</vt:lpstr>
      <vt:lpstr>Bütçe-etki Analizi Özet Tablolar </vt:lpstr>
      <vt:lpstr>Bütçe Etki Analizi</vt:lpstr>
      <vt:lpstr>Bütçe Etki Analizi</vt:lpstr>
      <vt:lpstr>Bütçe Etki Analizi</vt:lpstr>
      <vt:lpstr>Bütçe Etki Analizi</vt:lpstr>
      <vt:lpstr>Bütçe Etki Analizi</vt:lpstr>
      <vt:lpstr>Bütçe Etki Analizi</vt:lpstr>
      <vt:lpstr>Bütçe Etki Analizi</vt:lpstr>
      <vt:lpstr>Bütçe Etki Analizi</vt:lpstr>
      <vt:lpstr>PowerPoint Sunusu</vt:lpstr>
      <vt:lpstr>B Grubu Başvurularda Sunulacak Dosyanın İçeriği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Administrator</dc:creator>
  <cp:lastModifiedBy>tuğba yıldız</cp:lastModifiedBy>
  <cp:revision>582</cp:revision>
  <cp:lastPrinted>2016-08-04T09:29:22Z</cp:lastPrinted>
  <dcterms:created xsi:type="dcterms:W3CDTF">2016-06-22T14:18:51Z</dcterms:created>
  <dcterms:modified xsi:type="dcterms:W3CDTF">2016-10-01T07:27:56Z</dcterms:modified>
</cp:coreProperties>
</file>