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3" r:id="rId6"/>
    <p:sldId id="264" r:id="rId7"/>
    <p:sldId id="265" r:id="rId8"/>
    <p:sldId id="266"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5" d="100"/>
          <a:sy n="65" d="100"/>
        </p:scale>
        <p:origin x="-672" y="-6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7D179452-8064-44C2-A0F0-2C142A3FE8ED}" type="datetimeFigureOut">
              <a:rPr lang="tr-TR" smtClean="0"/>
              <a:pPr/>
              <a:t>5.04.2021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8D5C107-EE2F-4841-B5BE-F651BBC992E2}" type="slidenum">
              <a:rPr lang="tr-TR" smtClean="0"/>
              <a:pPr/>
              <a:t>‹#›</a:t>
            </a:fld>
            <a:endParaRPr lang="tr-TR"/>
          </a:p>
        </p:txBody>
      </p:sp>
    </p:spTree>
    <p:extLst>
      <p:ext uri="{BB962C8B-B14F-4D97-AF65-F5344CB8AC3E}">
        <p14:creationId xmlns:p14="http://schemas.microsoft.com/office/powerpoint/2010/main" xmlns="" val="2889697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D179452-8064-44C2-A0F0-2C142A3FE8ED}" type="datetimeFigureOut">
              <a:rPr lang="tr-TR" smtClean="0"/>
              <a:pPr/>
              <a:t>5.04.2021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8D5C107-EE2F-4841-B5BE-F651BBC992E2}" type="slidenum">
              <a:rPr lang="tr-TR" smtClean="0"/>
              <a:pPr/>
              <a:t>‹#›</a:t>
            </a:fld>
            <a:endParaRPr lang="tr-TR"/>
          </a:p>
        </p:txBody>
      </p:sp>
    </p:spTree>
    <p:extLst>
      <p:ext uri="{BB962C8B-B14F-4D97-AF65-F5344CB8AC3E}">
        <p14:creationId xmlns:p14="http://schemas.microsoft.com/office/powerpoint/2010/main" xmlns="" val="4046131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D179452-8064-44C2-A0F0-2C142A3FE8ED}" type="datetimeFigureOut">
              <a:rPr lang="tr-TR" smtClean="0"/>
              <a:pPr/>
              <a:t>5.04.2021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8D5C107-EE2F-4841-B5BE-F651BBC992E2}" type="slidenum">
              <a:rPr lang="tr-TR" smtClean="0"/>
              <a:pPr/>
              <a:t>‹#›</a:t>
            </a:fld>
            <a:endParaRPr lang="tr-TR"/>
          </a:p>
        </p:txBody>
      </p:sp>
    </p:spTree>
    <p:extLst>
      <p:ext uri="{BB962C8B-B14F-4D97-AF65-F5344CB8AC3E}">
        <p14:creationId xmlns:p14="http://schemas.microsoft.com/office/powerpoint/2010/main" xmlns="" val="1598621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D179452-8064-44C2-A0F0-2C142A3FE8ED}" type="datetimeFigureOut">
              <a:rPr lang="tr-TR" smtClean="0"/>
              <a:pPr/>
              <a:t>5.04.2021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8D5C107-EE2F-4841-B5BE-F651BBC992E2}" type="slidenum">
              <a:rPr lang="tr-TR" smtClean="0"/>
              <a:pPr/>
              <a:t>‹#›</a:t>
            </a:fld>
            <a:endParaRPr lang="tr-TR"/>
          </a:p>
        </p:txBody>
      </p:sp>
    </p:spTree>
    <p:extLst>
      <p:ext uri="{BB962C8B-B14F-4D97-AF65-F5344CB8AC3E}">
        <p14:creationId xmlns:p14="http://schemas.microsoft.com/office/powerpoint/2010/main" xmlns="" val="1294762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7D179452-8064-44C2-A0F0-2C142A3FE8ED}" type="datetimeFigureOut">
              <a:rPr lang="tr-TR" smtClean="0"/>
              <a:pPr/>
              <a:t>5.04.2021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8D5C107-EE2F-4841-B5BE-F651BBC992E2}" type="slidenum">
              <a:rPr lang="tr-TR" smtClean="0"/>
              <a:pPr/>
              <a:t>‹#›</a:t>
            </a:fld>
            <a:endParaRPr lang="tr-TR"/>
          </a:p>
        </p:txBody>
      </p:sp>
    </p:spTree>
    <p:extLst>
      <p:ext uri="{BB962C8B-B14F-4D97-AF65-F5344CB8AC3E}">
        <p14:creationId xmlns:p14="http://schemas.microsoft.com/office/powerpoint/2010/main" xmlns="" val="567150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D179452-8064-44C2-A0F0-2C142A3FE8ED}" type="datetimeFigureOut">
              <a:rPr lang="tr-TR" smtClean="0"/>
              <a:pPr/>
              <a:t>5.04.2021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8D5C107-EE2F-4841-B5BE-F651BBC992E2}" type="slidenum">
              <a:rPr lang="tr-TR" smtClean="0"/>
              <a:pPr/>
              <a:t>‹#›</a:t>
            </a:fld>
            <a:endParaRPr lang="tr-TR"/>
          </a:p>
        </p:txBody>
      </p:sp>
    </p:spTree>
    <p:extLst>
      <p:ext uri="{BB962C8B-B14F-4D97-AF65-F5344CB8AC3E}">
        <p14:creationId xmlns:p14="http://schemas.microsoft.com/office/powerpoint/2010/main" xmlns="" val="2244020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D179452-8064-44C2-A0F0-2C142A3FE8ED}" type="datetimeFigureOut">
              <a:rPr lang="tr-TR" smtClean="0"/>
              <a:pPr/>
              <a:t>5.04.2021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8D5C107-EE2F-4841-B5BE-F651BBC992E2}" type="slidenum">
              <a:rPr lang="tr-TR" smtClean="0"/>
              <a:pPr/>
              <a:t>‹#›</a:t>
            </a:fld>
            <a:endParaRPr lang="tr-TR"/>
          </a:p>
        </p:txBody>
      </p:sp>
    </p:spTree>
    <p:extLst>
      <p:ext uri="{BB962C8B-B14F-4D97-AF65-F5344CB8AC3E}">
        <p14:creationId xmlns:p14="http://schemas.microsoft.com/office/powerpoint/2010/main" xmlns="" val="120627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D179452-8064-44C2-A0F0-2C142A3FE8ED}" type="datetimeFigureOut">
              <a:rPr lang="tr-TR" smtClean="0"/>
              <a:pPr/>
              <a:t>5.04.2021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8D5C107-EE2F-4841-B5BE-F651BBC992E2}" type="slidenum">
              <a:rPr lang="tr-TR" smtClean="0"/>
              <a:pPr/>
              <a:t>‹#›</a:t>
            </a:fld>
            <a:endParaRPr lang="tr-TR"/>
          </a:p>
        </p:txBody>
      </p:sp>
    </p:spTree>
    <p:extLst>
      <p:ext uri="{BB962C8B-B14F-4D97-AF65-F5344CB8AC3E}">
        <p14:creationId xmlns:p14="http://schemas.microsoft.com/office/powerpoint/2010/main" xmlns="" val="303633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D179452-8064-44C2-A0F0-2C142A3FE8ED}" type="datetimeFigureOut">
              <a:rPr lang="tr-TR" smtClean="0"/>
              <a:pPr/>
              <a:t>5.04.2021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8D5C107-EE2F-4841-B5BE-F651BBC992E2}" type="slidenum">
              <a:rPr lang="tr-TR" smtClean="0"/>
              <a:pPr/>
              <a:t>‹#›</a:t>
            </a:fld>
            <a:endParaRPr lang="tr-TR"/>
          </a:p>
        </p:txBody>
      </p:sp>
    </p:spTree>
    <p:extLst>
      <p:ext uri="{BB962C8B-B14F-4D97-AF65-F5344CB8AC3E}">
        <p14:creationId xmlns:p14="http://schemas.microsoft.com/office/powerpoint/2010/main" xmlns="" val="3926038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D179452-8064-44C2-A0F0-2C142A3FE8ED}" type="datetimeFigureOut">
              <a:rPr lang="tr-TR" smtClean="0"/>
              <a:pPr/>
              <a:t>5.04.2021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8D5C107-EE2F-4841-B5BE-F651BBC992E2}" type="slidenum">
              <a:rPr lang="tr-TR" smtClean="0"/>
              <a:pPr/>
              <a:t>‹#›</a:t>
            </a:fld>
            <a:endParaRPr lang="tr-TR"/>
          </a:p>
        </p:txBody>
      </p:sp>
    </p:spTree>
    <p:extLst>
      <p:ext uri="{BB962C8B-B14F-4D97-AF65-F5344CB8AC3E}">
        <p14:creationId xmlns:p14="http://schemas.microsoft.com/office/powerpoint/2010/main" xmlns="" val="1010208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D179452-8064-44C2-A0F0-2C142A3FE8ED}" type="datetimeFigureOut">
              <a:rPr lang="tr-TR" smtClean="0"/>
              <a:pPr/>
              <a:t>5.04.2021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8D5C107-EE2F-4841-B5BE-F651BBC992E2}" type="slidenum">
              <a:rPr lang="tr-TR" smtClean="0"/>
              <a:pPr/>
              <a:t>‹#›</a:t>
            </a:fld>
            <a:endParaRPr lang="tr-TR"/>
          </a:p>
        </p:txBody>
      </p:sp>
    </p:spTree>
    <p:extLst>
      <p:ext uri="{BB962C8B-B14F-4D97-AF65-F5344CB8AC3E}">
        <p14:creationId xmlns:p14="http://schemas.microsoft.com/office/powerpoint/2010/main" xmlns="" val="914068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179452-8064-44C2-A0F0-2C142A3FE8ED}" type="datetimeFigureOut">
              <a:rPr lang="tr-TR" smtClean="0"/>
              <a:pPr/>
              <a:t>5.04.2021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D5C107-EE2F-4841-B5BE-F651BBC992E2}" type="slidenum">
              <a:rPr lang="tr-TR" smtClean="0"/>
              <a:pPr/>
              <a:t>‹#›</a:t>
            </a:fld>
            <a:endParaRPr lang="tr-TR"/>
          </a:p>
        </p:txBody>
      </p:sp>
    </p:spTree>
    <p:extLst>
      <p:ext uri="{BB962C8B-B14F-4D97-AF65-F5344CB8AC3E}">
        <p14:creationId xmlns:p14="http://schemas.microsoft.com/office/powerpoint/2010/main" xmlns="" val="1126820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Yuvarlatılmış Dikdörtgen 3"/>
          <p:cNvSpPr/>
          <p:nvPr/>
        </p:nvSpPr>
        <p:spPr>
          <a:xfrm>
            <a:off x="102415" y="1358963"/>
            <a:ext cx="1899611" cy="450053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rgbClr val="FF0000"/>
                </a:solidFill>
              </a:rPr>
              <a:t>Ürün MDR a geçmezse</a:t>
            </a:r>
          </a:p>
          <a:p>
            <a:pPr algn="ctr"/>
            <a:endParaRPr lang="tr-TR" dirty="0">
              <a:solidFill>
                <a:srgbClr val="FF0000"/>
              </a:solidFill>
            </a:endParaRPr>
          </a:p>
          <a:p>
            <a:pPr algn="ctr"/>
            <a:r>
              <a:rPr lang="tr-TR" dirty="0" smtClean="0">
                <a:solidFill>
                  <a:srgbClr val="FF0000"/>
                </a:solidFill>
              </a:rPr>
              <a:t>Ürün MDR a aynı barkod ile geçer ancak ÜTS’de güncellenmezse</a:t>
            </a:r>
          </a:p>
          <a:p>
            <a:pPr algn="ctr"/>
            <a:endParaRPr lang="tr-TR" dirty="0">
              <a:solidFill>
                <a:srgbClr val="FF0000"/>
              </a:solidFill>
            </a:endParaRPr>
          </a:p>
          <a:p>
            <a:pPr algn="ctr"/>
            <a:r>
              <a:rPr lang="tr-TR" dirty="0" smtClean="0">
                <a:solidFill>
                  <a:srgbClr val="FF0000"/>
                </a:solidFill>
              </a:rPr>
              <a:t>Ürün MDR a geçerken farklı barkod ile geçerse</a:t>
            </a:r>
            <a:endParaRPr lang="tr-TR" dirty="0">
              <a:solidFill>
                <a:srgbClr val="7030A0"/>
              </a:solidFill>
            </a:endParaRPr>
          </a:p>
        </p:txBody>
      </p:sp>
      <p:sp>
        <p:nvSpPr>
          <p:cNvPr id="5" name="Sağ Ok 4"/>
          <p:cNvSpPr/>
          <p:nvPr/>
        </p:nvSpPr>
        <p:spPr>
          <a:xfrm>
            <a:off x="2057399" y="3014675"/>
            <a:ext cx="9815513" cy="27146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Dikdörtgen 6"/>
          <p:cNvSpPr/>
          <p:nvPr/>
        </p:nvSpPr>
        <p:spPr>
          <a:xfrm>
            <a:off x="2057399" y="3071820"/>
            <a:ext cx="1857376" cy="1571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Metin kutusu 8"/>
          <p:cNvSpPr txBox="1"/>
          <p:nvPr/>
        </p:nvSpPr>
        <p:spPr>
          <a:xfrm>
            <a:off x="3026249" y="2623910"/>
            <a:ext cx="1967527" cy="369332"/>
          </a:xfrm>
          <a:prstGeom prst="rect">
            <a:avLst/>
          </a:prstGeom>
          <a:noFill/>
        </p:spPr>
        <p:txBody>
          <a:bodyPr wrap="square" rtlCol="0">
            <a:spAutoFit/>
          </a:bodyPr>
          <a:lstStyle/>
          <a:p>
            <a:pPr algn="ctr"/>
            <a:r>
              <a:rPr lang="tr-TR" dirty="0" smtClean="0"/>
              <a:t>Belge bitiş tarihi</a:t>
            </a:r>
            <a:endParaRPr lang="tr-TR" dirty="0"/>
          </a:p>
        </p:txBody>
      </p:sp>
      <p:sp>
        <p:nvSpPr>
          <p:cNvPr id="10" name="Dikdörtgen 9"/>
          <p:cNvSpPr/>
          <p:nvPr/>
        </p:nvSpPr>
        <p:spPr>
          <a:xfrm>
            <a:off x="4129087" y="3086126"/>
            <a:ext cx="3872680" cy="14286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Oval 10"/>
          <p:cNvSpPr/>
          <p:nvPr/>
        </p:nvSpPr>
        <p:spPr>
          <a:xfrm>
            <a:off x="7887465" y="2971808"/>
            <a:ext cx="328612" cy="357188"/>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 name="Metin kutusu 11"/>
          <p:cNvSpPr txBox="1"/>
          <p:nvPr/>
        </p:nvSpPr>
        <p:spPr>
          <a:xfrm>
            <a:off x="7352067" y="2645341"/>
            <a:ext cx="1399407" cy="369332"/>
          </a:xfrm>
          <a:prstGeom prst="rect">
            <a:avLst/>
          </a:prstGeom>
          <a:noFill/>
        </p:spPr>
        <p:txBody>
          <a:bodyPr wrap="square" rtlCol="0">
            <a:spAutoFit/>
          </a:bodyPr>
          <a:lstStyle/>
          <a:p>
            <a:pPr algn="ctr"/>
            <a:r>
              <a:rPr lang="tr-TR" dirty="0" smtClean="0"/>
              <a:t>26.05.2025</a:t>
            </a:r>
            <a:endParaRPr lang="tr-TR" dirty="0"/>
          </a:p>
        </p:txBody>
      </p:sp>
      <p:sp>
        <p:nvSpPr>
          <p:cNvPr id="13" name="Dikdörtgen 12"/>
          <p:cNvSpPr/>
          <p:nvPr/>
        </p:nvSpPr>
        <p:spPr>
          <a:xfrm>
            <a:off x="8216077" y="3071820"/>
            <a:ext cx="3701228" cy="15716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4" name="Oval 13"/>
          <p:cNvSpPr/>
          <p:nvPr/>
        </p:nvSpPr>
        <p:spPr>
          <a:xfrm>
            <a:off x="11632412" y="2986094"/>
            <a:ext cx="328612" cy="35718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7" name="Metin kutusu 16"/>
          <p:cNvSpPr txBox="1"/>
          <p:nvPr/>
        </p:nvSpPr>
        <p:spPr>
          <a:xfrm>
            <a:off x="2055786" y="3386141"/>
            <a:ext cx="1918032" cy="523220"/>
          </a:xfrm>
          <a:prstGeom prst="rect">
            <a:avLst/>
          </a:prstGeom>
          <a:noFill/>
          <a:ln>
            <a:solidFill>
              <a:schemeClr val="tx1"/>
            </a:solidFill>
          </a:ln>
        </p:spPr>
        <p:txBody>
          <a:bodyPr wrap="square" rtlCol="0">
            <a:spAutoFit/>
          </a:bodyPr>
          <a:lstStyle/>
          <a:p>
            <a:pPr algn="ctr"/>
            <a:r>
              <a:rPr lang="tr-TR" sz="1400" dirty="0" smtClean="0"/>
              <a:t>Belge ve ürün kayıtlı</a:t>
            </a:r>
          </a:p>
          <a:p>
            <a:pPr algn="ctr"/>
            <a:r>
              <a:rPr lang="tr-TR" sz="1400" dirty="0" smtClean="0"/>
              <a:t>Yeni ürün kaydedilebilir. </a:t>
            </a:r>
            <a:endParaRPr lang="tr-TR" sz="1400" dirty="0"/>
          </a:p>
        </p:txBody>
      </p:sp>
      <p:sp>
        <p:nvSpPr>
          <p:cNvPr id="8" name="Oval 7"/>
          <p:cNvSpPr/>
          <p:nvPr/>
        </p:nvSpPr>
        <p:spPr>
          <a:xfrm>
            <a:off x="3833790" y="2971808"/>
            <a:ext cx="352447" cy="3571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8" name="Metin kutusu 17"/>
          <p:cNvSpPr txBox="1"/>
          <p:nvPr/>
        </p:nvSpPr>
        <p:spPr>
          <a:xfrm>
            <a:off x="4082028" y="3390808"/>
            <a:ext cx="4097854" cy="954107"/>
          </a:xfrm>
          <a:prstGeom prst="rect">
            <a:avLst/>
          </a:prstGeom>
          <a:noFill/>
          <a:ln>
            <a:solidFill>
              <a:schemeClr val="tx1"/>
            </a:solidFill>
          </a:ln>
        </p:spPr>
        <p:txBody>
          <a:bodyPr wrap="square" rtlCol="0">
            <a:spAutoFit/>
          </a:bodyPr>
          <a:lstStyle/>
          <a:p>
            <a:pPr algn="ctr"/>
            <a:endParaRPr lang="tr-TR" sz="1400" dirty="0" smtClean="0"/>
          </a:p>
          <a:p>
            <a:pPr algn="ctr"/>
            <a:r>
              <a:rPr lang="tr-TR" sz="1400" dirty="0" smtClean="0"/>
              <a:t>Ürün kaydı düşer, AB ülkelerinden ithalata izin verilir.</a:t>
            </a:r>
          </a:p>
          <a:p>
            <a:pPr algn="ctr"/>
            <a:r>
              <a:rPr lang="tr-TR" sz="1400" dirty="0" smtClean="0">
                <a:solidFill>
                  <a:srgbClr val="FF0000"/>
                </a:solidFill>
              </a:rPr>
              <a:t>(Üretim tarihi belge bitiş tarihinden önce olmalı)</a:t>
            </a:r>
          </a:p>
          <a:p>
            <a:pPr algn="ctr"/>
            <a:endParaRPr lang="tr-TR" sz="1400" dirty="0" smtClean="0">
              <a:solidFill>
                <a:srgbClr val="FF0000"/>
              </a:solidFill>
            </a:endParaRPr>
          </a:p>
        </p:txBody>
      </p:sp>
      <p:cxnSp>
        <p:nvCxnSpPr>
          <p:cNvPr id="20" name="Düz Bağlayıcı 19"/>
          <p:cNvCxnSpPr/>
          <p:nvPr/>
        </p:nvCxnSpPr>
        <p:spPr>
          <a:xfrm flipV="1">
            <a:off x="3993916" y="3349931"/>
            <a:ext cx="16097" cy="2509570"/>
          </a:xfrm>
          <a:prstGeom prst="line">
            <a:avLst/>
          </a:prstGeom>
        </p:spPr>
        <p:style>
          <a:lnRef idx="1">
            <a:schemeClr val="accent1"/>
          </a:lnRef>
          <a:fillRef idx="0">
            <a:schemeClr val="accent1"/>
          </a:fillRef>
          <a:effectRef idx="0">
            <a:schemeClr val="accent1"/>
          </a:effectRef>
          <a:fontRef idx="minor">
            <a:schemeClr val="tx1"/>
          </a:fontRef>
        </p:style>
      </p:cxnSp>
      <p:sp>
        <p:nvSpPr>
          <p:cNvPr id="21" name="Dikdörtgen 20"/>
          <p:cNvSpPr/>
          <p:nvPr/>
        </p:nvSpPr>
        <p:spPr>
          <a:xfrm>
            <a:off x="3480646" y="5859511"/>
            <a:ext cx="1369799" cy="369332"/>
          </a:xfrm>
          <a:prstGeom prst="rect">
            <a:avLst/>
          </a:prstGeom>
        </p:spPr>
        <p:txBody>
          <a:bodyPr wrap="none">
            <a:spAutoFit/>
          </a:bodyPr>
          <a:lstStyle/>
          <a:p>
            <a:r>
              <a:rPr lang="tr-TR" dirty="0" smtClean="0">
                <a:solidFill>
                  <a:srgbClr val="FF0000"/>
                </a:solidFill>
              </a:rPr>
              <a:t>Belge düşer. </a:t>
            </a:r>
            <a:endParaRPr lang="tr-TR" dirty="0">
              <a:solidFill>
                <a:srgbClr val="FF0000"/>
              </a:solidFill>
            </a:endParaRPr>
          </a:p>
        </p:txBody>
      </p:sp>
      <p:sp>
        <p:nvSpPr>
          <p:cNvPr id="23" name="Metin kutusu 22"/>
          <p:cNvSpPr txBox="1"/>
          <p:nvPr/>
        </p:nvSpPr>
        <p:spPr>
          <a:xfrm>
            <a:off x="8216077" y="3390881"/>
            <a:ext cx="3701228" cy="738664"/>
          </a:xfrm>
          <a:prstGeom prst="rect">
            <a:avLst/>
          </a:prstGeom>
          <a:noFill/>
          <a:ln>
            <a:solidFill>
              <a:schemeClr val="tx1"/>
            </a:solidFill>
          </a:ln>
        </p:spPr>
        <p:txBody>
          <a:bodyPr wrap="square" rtlCol="0">
            <a:spAutoFit/>
          </a:bodyPr>
          <a:lstStyle/>
          <a:p>
            <a:pPr algn="ctr"/>
            <a:r>
              <a:rPr lang="tr-TR" sz="1400" dirty="0" smtClean="0"/>
              <a:t>Mevcut tekil ürünlerin arzına izin verilmez.</a:t>
            </a:r>
          </a:p>
          <a:p>
            <a:pPr algn="ctr"/>
            <a:endParaRPr lang="tr-TR" sz="1400" dirty="0" smtClean="0"/>
          </a:p>
          <a:p>
            <a:pPr algn="ctr"/>
            <a:endParaRPr lang="tr-TR" sz="1400" dirty="0"/>
          </a:p>
        </p:txBody>
      </p:sp>
      <p:sp>
        <p:nvSpPr>
          <p:cNvPr id="25" name="Unvan 1"/>
          <p:cNvSpPr>
            <a:spLocks noGrp="1"/>
          </p:cNvSpPr>
          <p:nvPr>
            <p:ph type="title"/>
          </p:nvPr>
        </p:nvSpPr>
        <p:spPr>
          <a:xfrm>
            <a:off x="423862" y="122239"/>
            <a:ext cx="10515600" cy="763588"/>
          </a:xfrm>
        </p:spPr>
        <p:txBody>
          <a:bodyPr>
            <a:normAutofit/>
          </a:bodyPr>
          <a:lstStyle/>
          <a:p>
            <a:r>
              <a:rPr lang="tr-TR" sz="3200" dirty="0" smtClean="0">
                <a:latin typeface="Times New Roman" panose="02020603050405020304" pitchFamily="18" charset="0"/>
                <a:cs typeface="Times New Roman" panose="02020603050405020304" pitchFamily="18" charset="0"/>
              </a:rPr>
              <a:t>Risk sınıfı </a:t>
            </a:r>
            <a:r>
              <a:rPr lang="tr-TR" sz="3200" dirty="0" smtClean="0">
                <a:solidFill>
                  <a:srgbClr val="FF0000"/>
                </a:solidFill>
                <a:latin typeface="Times New Roman" panose="02020603050405020304" pitchFamily="18" charset="0"/>
                <a:cs typeface="Times New Roman" panose="02020603050405020304" pitchFamily="18" charset="0"/>
              </a:rPr>
              <a:t>sınıf I diğer </a:t>
            </a:r>
            <a:r>
              <a:rPr lang="tr-TR" sz="3200" b="1" dirty="0" smtClean="0">
                <a:latin typeface="Times New Roman" panose="02020603050405020304" pitchFamily="18" charset="0"/>
                <a:cs typeface="Times New Roman" panose="02020603050405020304" pitchFamily="18" charset="0"/>
              </a:rPr>
              <a:t>üstü</a:t>
            </a:r>
            <a:r>
              <a:rPr lang="tr-TR" sz="3200" dirty="0" smtClean="0">
                <a:latin typeface="Times New Roman" panose="02020603050405020304" pitchFamily="18" charset="0"/>
                <a:cs typeface="Times New Roman" panose="02020603050405020304" pitchFamily="18" charset="0"/>
              </a:rPr>
              <a:t> olan ürünler</a:t>
            </a:r>
            <a:endParaRPr lang="tr-TR" sz="3200" dirty="0">
              <a:latin typeface="Times New Roman" panose="02020603050405020304" pitchFamily="18" charset="0"/>
              <a:cs typeface="Times New Roman" panose="02020603050405020304" pitchFamily="18" charset="0"/>
            </a:endParaRPr>
          </a:p>
        </p:txBody>
      </p:sp>
      <p:sp>
        <p:nvSpPr>
          <p:cNvPr id="26" name="Dikdörtgen 25"/>
          <p:cNvSpPr/>
          <p:nvPr/>
        </p:nvSpPr>
        <p:spPr>
          <a:xfrm>
            <a:off x="3836192" y="1363502"/>
            <a:ext cx="5325369" cy="461665"/>
          </a:xfrm>
          <a:prstGeom prst="rect">
            <a:avLst/>
          </a:prstGeom>
        </p:spPr>
        <p:txBody>
          <a:bodyPr wrap="none">
            <a:spAutoFit/>
          </a:bodyPr>
          <a:lstStyle/>
          <a:p>
            <a:r>
              <a:rPr lang="tr-TR" sz="2400" b="1" u="sng" dirty="0" smtClean="0">
                <a:solidFill>
                  <a:srgbClr val="7030A0"/>
                </a:solidFill>
                <a:latin typeface="Times New Roman" panose="02020603050405020304" pitchFamily="18" charset="0"/>
                <a:cs typeface="Times New Roman" panose="02020603050405020304" pitchFamily="18" charset="0"/>
              </a:rPr>
              <a:t>MDD KAYIT VE HAREKET SÜRECİ</a:t>
            </a:r>
            <a:endParaRPr lang="tr-TR" sz="2400" u="sng" dirty="0">
              <a:solidFill>
                <a:srgbClr val="7030A0"/>
              </a:solidFill>
            </a:endParaRPr>
          </a:p>
        </p:txBody>
      </p:sp>
      <p:cxnSp>
        <p:nvCxnSpPr>
          <p:cNvPr id="29" name="Düz Ok Bağlayıcısı 28"/>
          <p:cNvCxnSpPr>
            <a:stCxn id="21" idx="3"/>
          </p:cNvCxnSpPr>
          <p:nvPr/>
        </p:nvCxnSpPr>
        <p:spPr>
          <a:xfrm>
            <a:off x="4850445" y="6044177"/>
            <a:ext cx="44858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Dikdörtgen 29"/>
          <p:cNvSpPr/>
          <p:nvPr/>
        </p:nvSpPr>
        <p:spPr>
          <a:xfrm>
            <a:off x="5299034" y="5859511"/>
            <a:ext cx="4106066" cy="369332"/>
          </a:xfrm>
          <a:prstGeom prst="rect">
            <a:avLst/>
          </a:prstGeom>
        </p:spPr>
        <p:txBody>
          <a:bodyPr wrap="square">
            <a:spAutoFit/>
          </a:bodyPr>
          <a:lstStyle/>
          <a:p>
            <a:r>
              <a:rPr lang="tr-TR" dirty="0" smtClean="0">
                <a:solidFill>
                  <a:srgbClr val="FF0000"/>
                </a:solidFill>
              </a:rPr>
              <a:t>Yeni ürün kaydına izin verilmez.</a:t>
            </a:r>
            <a:endParaRPr lang="tr-TR" dirty="0">
              <a:solidFill>
                <a:srgbClr val="FF0000"/>
              </a:solidFill>
            </a:endParaRPr>
          </a:p>
        </p:txBody>
      </p:sp>
      <p:sp>
        <p:nvSpPr>
          <p:cNvPr id="32" name="Metin kutusu 31"/>
          <p:cNvSpPr txBox="1"/>
          <p:nvPr/>
        </p:nvSpPr>
        <p:spPr>
          <a:xfrm>
            <a:off x="11109765" y="2354053"/>
            <a:ext cx="1164777" cy="646331"/>
          </a:xfrm>
          <a:prstGeom prst="rect">
            <a:avLst/>
          </a:prstGeom>
          <a:noFill/>
        </p:spPr>
        <p:txBody>
          <a:bodyPr wrap="square" rtlCol="0">
            <a:spAutoFit/>
          </a:bodyPr>
          <a:lstStyle/>
          <a:p>
            <a:pPr algn="ctr"/>
            <a:r>
              <a:rPr lang="tr-TR" sz="1200" dirty="0" smtClean="0"/>
              <a:t>Belge bitiş tarihine ilave ürün raf ömrü</a:t>
            </a:r>
            <a:endParaRPr lang="tr-TR" sz="1200" dirty="0"/>
          </a:p>
        </p:txBody>
      </p:sp>
      <p:sp>
        <p:nvSpPr>
          <p:cNvPr id="22" name="Metin kutusu 21"/>
          <p:cNvSpPr txBox="1"/>
          <p:nvPr/>
        </p:nvSpPr>
        <p:spPr>
          <a:xfrm>
            <a:off x="4186237" y="4659172"/>
            <a:ext cx="7343776" cy="646331"/>
          </a:xfrm>
          <a:prstGeom prst="rect">
            <a:avLst/>
          </a:prstGeom>
          <a:noFill/>
          <a:ln>
            <a:solidFill>
              <a:schemeClr val="accent1"/>
            </a:solidFill>
          </a:ln>
        </p:spPr>
        <p:txBody>
          <a:bodyPr wrap="square" rtlCol="0">
            <a:spAutoFit/>
          </a:bodyPr>
          <a:lstStyle/>
          <a:p>
            <a:r>
              <a:rPr lang="tr-TR" dirty="0" smtClean="0"/>
              <a:t>EK IV AT Doğrulama Sertifikaları en geç 26.05.2022 tarihine kadar</a:t>
            </a:r>
          </a:p>
          <a:p>
            <a:r>
              <a:rPr lang="tr-TR" dirty="0" smtClean="0"/>
              <a:t>Diğer EC sertifikaları 26.05 2024 tarihine kadar geçerlilik süresi olabilecektir.</a:t>
            </a:r>
            <a:endParaRPr lang="tr-TR" dirty="0"/>
          </a:p>
        </p:txBody>
      </p:sp>
    </p:spTree>
    <p:extLst>
      <p:ext uri="{BB962C8B-B14F-4D97-AF65-F5344CB8AC3E}">
        <p14:creationId xmlns:p14="http://schemas.microsoft.com/office/powerpoint/2010/main" xmlns="" val="34237759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Yuvarlatılmış Dikdörtgen 3"/>
          <p:cNvSpPr/>
          <p:nvPr/>
        </p:nvSpPr>
        <p:spPr>
          <a:xfrm>
            <a:off x="56322" y="1742050"/>
            <a:ext cx="1899611" cy="450053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solidFill>
                <a:srgbClr val="FF0000"/>
              </a:solidFill>
            </a:endParaRPr>
          </a:p>
          <a:p>
            <a:pPr algn="ctr"/>
            <a:r>
              <a:rPr lang="tr-TR" dirty="0" smtClean="0">
                <a:solidFill>
                  <a:srgbClr val="FF0000"/>
                </a:solidFill>
              </a:rPr>
              <a:t>Ürün MDR a aynı barkod ile geçer ve ÜTS’de güncellenirse</a:t>
            </a:r>
          </a:p>
          <a:p>
            <a:pPr algn="ctr"/>
            <a:endParaRPr lang="tr-TR" dirty="0">
              <a:solidFill>
                <a:srgbClr val="FF0000"/>
              </a:solidFill>
            </a:endParaRPr>
          </a:p>
          <a:p>
            <a:pPr algn="ctr"/>
            <a:r>
              <a:rPr lang="tr-TR" dirty="0" smtClean="0">
                <a:solidFill>
                  <a:srgbClr val="FF0000"/>
                </a:solidFill>
              </a:rPr>
              <a:t>Ürün ÜTS’de MDD olarak kayıtlı değil ama MDR olarak kaydedilirse</a:t>
            </a:r>
          </a:p>
          <a:p>
            <a:pPr algn="ctr"/>
            <a:endParaRPr lang="tr-TR" dirty="0">
              <a:solidFill>
                <a:srgbClr val="FF0000"/>
              </a:solidFill>
            </a:endParaRPr>
          </a:p>
          <a:p>
            <a:pPr algn="ctr"/>
            <a:r>
              <a:rPr lang="tr-TR" dirty="0" smtClean="0">
                <a:solidFill>
                  <a:srgbClr val="FF0000"/>
                </a:solidFill>
              </a:rPr>
              <a:t>Ürün MDR a farklı barkod ile geçerse</a:t>
            </a:r>
          </a:p>
          <a:p>
            <a:pPr algn="ctr"/>
            <a:endParaRPr lang="tr-TR" dirty="0">
              <a:solidFill>
                <a:srgbClr val="FF0000"/>
              </a:solidFill>
            </a:endParaRPr>
          </a:p>
        </p:txBody>
      </p:sp>
      <p:sp>
        <p:nvSpPr>
          <p:cNvPr id="5" name="Sağ Ok 4"/>
          <p:cNvSpPr/>
          <p:nvPr/>
        </p:nvSpPr>
        <p:spPr>
          <a:xfrm>
            <a:off x="2057399" y="3014675"/>
            <a:ext cx="9815513" cy="27146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Dikdörtgen 6"/>
          <p:cNvSpPr/>
          <p:nvPr/>
        </p:nvSpPr>
        <p:spPr>
          <a:xfrm>
            <a:off x="2057398" y="3071820"/>
            <a:ext cx="3086101" cy="1274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Dikdörtgen 9"/>
          <p:cNvSpPr/>
          <p:nvPr/>
        </p:nvSpPr>
        <p:spPr>
          <a:xfrm>
            <a:off x="5432575" y="3086126"/>
            <a:ext cx="2569192" cy="174318"/>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Oval 10"/>
          <p:cNvSpPr/>
          <p:nvPr/>
        </p:nvSpPr>
        <p:spPr>
          <a:xfrm>
            <a:off x="7887465" y="2971808"/>
            <a:ext cx="328612" cy="357188"/>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 name="Metin kutusu 11"/>
          <p:cNvSpPr txBox="1"/>
          <p:nvPr/>
        </p:nvSpPr>
        <p:spPr>
          <a:xfrm>
            <a:off x="4587559" y="2646095"/>
            <a:ext cx="1399407" cy="369332"/>
          </a:xfrm>
          <a:prstGeom prst="rect">
            <a:avLst/>
          </a:prstGeom>
          <a:noFill/>
        </p:spPr>
        <p:txBody>
          <a:bodyPr wrap="square" rtlCol="0">
            <a:spAutoFit/>
          </a:bodyPr>
          <a:lstStyle/>
          <a:p>
            <a:pPr algn="ctr"/>
            <a:r>
              <a:rPr lang="tr-TR" dirty="0" smtClean="0"/>
              <a:t>26.05.2025</a:t>
            </a:r>
            <a:endParaRPr lang="tr-TR" dirty="0"/>
          </a:p>
        </p:txBody>
      </p:sp>
      <p:sp>
        <p:nvSpPr>
          <p:cNvPr id="13" name="Dikdörtgen 12"/>
          <p:cNvSpPr/>
          <p:nvPr/>
        </p:nvSpPr>
        <p:spPr>
          <a:xfrm>
            <a:off x="8216077" y="3071820"/>
            <a:ext cx="3701228" cy="15716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5" name="Metin kutusu 14"/>
          <p:cNvSpPr txBox="1"/>
          <p:nvPr/>
        </p:nvSpPr>
        <p:spPr>
          <a:xfrm>
            <a:off x="11214329" y="2359504"/>
            <a:ext cx="1164777" cy="646331"/>
          </a:xfrm>
          <a:prstGeom prst="rect">
            <a:avLst/>
          </a:prstGeom>
          <a:noFill/>
        </p:spPr>
        <p:txBody>
          <a:bodyPr wrap="square" rtlCol="0">
            <a:spAutoFit/>
          </a:bodyPr>
          <a:lstStyle/>
          <a:p>
            <a:pPr algn="ctr"/>
            <a:r>
              <a:rPr lang="tr-TR" sz="1200" dirty="0" smtClean="0"/>
              <a:t>Belge bitiş tarihine ilave ürün raf ömrü</a:t>
            </a:r>
            <a:endParaRPr lang="tr-TR" sz="1200" dirty="0"/>
          </a:p>
        </p:txBody>
      </p:sp>
      <p:sp>
        <p:nvSpPr>
          <p:cNvPr id="17" name="Metin kutusu 16"/>
          <p:cNvSpPr txBox="1"/>
          <p:nvPr/>
        </p:nvSpPr>
        <p:spPr>
          <a:xfrm>
            <a:off x="2100432" y="3371863"/>
            <a:ext cx="3022728" cy="954107"/>
          </a:xfrm>
          <a:prstGeom prst="rect">
            <a:avLst/>
          </a:prstGeom>
          <a:noFill/>
          <a:ln>
            <a:solidFill>
              <a:schemeClr val="tx1"/>
            </a:solidFill>
          </a:ln>
        </p:spPr>
        <p:txBody>
          <a:bodyPr wrap="square" rtlCol="0">
            <a:spAutoFit/>
          </a:bodyPr>
          <a:lstStyle/>
          <a:p>
            <a:pPr algn="ctr"/>
            <a:r>
              <a:rPr lang="tr-TR" sz="1400" dirty="0" smtClean="0"/>
              <a:t>Belge ve ürün kayıtlı</a:t>
            </a:r>
          </a:p>
          <a:p>
            <a:pPr algn="ctr"/>
            <a:r>
              <a:rPr lang="tr-TR" sz="1400" dirty="0" smtClean="0"/>
              <a:t>Yeni ürün kaydedilebilir.</a:t>
            </a:r>
          </a:p>
          <a:p>
            <a:pPr algn="ctr"/>
            <a:r>
              <a:rPr lang="tr-TR" sz="1400" dirty="0" smtClean="0"/>
              <a:t>Tekil ürün girişinde tarih kontrolü yok </a:t>
            </a:r>
            <a:r>
              <a:rPr lang="tr-TR" sz="1400" dirty="0" smtClean="0">
                <a:solidFill>
                  <a:srgbClr val="FF0000"/>
                </a:solidFill>
              </a:rPr>
              <a:t>(MDD üretilen ürün gelebilmesi için)</a:t>
            </a:r>
            <a:endParaRPr lang="tr-TR" sz="1400" dirty="0">
              <a:solidFill>
                <a:srgbClr val="FF0000"/>
              </a:solidFill>
            </a:endParaRPr>
          </a:p>
        </p:txBody>
      </p:sp>
      <p:sp>
        <p:nvSpPr>
          <p:cNvPr id="8" name="Oval 7"/>
          <p:cNvSpPr/>
          <p:nvPr/>
        </p:nvSpPr>
        <p:spPr>
          <a:xfrm>
            <a:off x="5080128" y="2988755"/>
            <a:ext cx="352447" cy="3571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1" name="Dikdörtgen 20"/>
          <p:cNvSpPr/>
          <p:nvPr/>
        </p:nvSpPr>
        <p:spPr>
          <a:xfrm>
            <a:off x="7343173" y="6057922"/>
            <a:ext cx="1369799" cy="369332"/>
          </a:xfrm>
          <a:prstGeom prst="rect">
            <a:avLst/>
          </a:prstGeom>
        </p:spPr>
        <p:txBody>
          <a:bodyPr wrap="none">
            <a:spAutoFit/>
          </a:bodyPr>
          <a:lstStyle/>
          <a:p>
            <a:r>
              <a:rPr lang="tr-TR" dirty="0" smtClean="0">
                <a:solidFill>
                  <a:srgbClr val="FF0000"/>
                </a:solidFill>
              </a:rPr>
              <a:t>Belge düşer. </a:t>
            </a:r>
            <a:endParaRPr lang="tr-TR" dirty="0">
              <a:solidFill>
                <a:srgbClr val="FF0000"/>
              </a:solidFill>
            </a:endParaRPr>
          </a:p>
        </p:txBody>
      </p:sp>
      <p:sp>
        <p:nvSpPr>
          <p:cNvPr id="23" name="Metin kutusu 22"/>
          <p:cNvSpPr txBox="1"/>
          <p:nvPr/>
        </p:nvSpPr>
        <p:spPr>
          <a:xfrm>
            <a:off x="8276148" y="3350483"/>
            <a:ext cx="3693955" cy="1384995"/>
          </a:xfrm>
          <a:prstGeom prst="rect">
            <a:avLst/>
          </a:prstGeom>
          <a:noFill/>
          <a:ln>
            <a:solidFill>
              <a:schemeClr val="tx1"/>
            </a:solidFill>
          </a:ln>
        </p:spPr>
        <p:txBody>
          <a:bodyPr wrap="square" rtlCol="0">
            <a:spAutoFit/>
          </a:bodyPr>
          <a:lstStyle/>
          <a:p>
            <a:pPr algn="ctr"/>
            <a:endParaRPr lang="tr-TR" sz="1400" dirty="0" smtClean="0"/>
          </a:p>
          <a:p>
            <a:pPr algn="ctr"/>
            <a:r>
              <a:rPr lang="tr-TR" sz="1400" dirty="0" smtClean="0"/>
              <a:t>Ürün kaydı düşer, AB üyesi ülkelerden ithalata izin verilir.</a:t>
            </a:r>
          </a:p>
          <a:p>
            <a:pPr algn="ctr"/>
            <a:r>
              <a:rPr lang="tr-TR" sz="1400" dirty="0" smtClean="0">
                <a:solidFill>
                  <a:srgbClr val="FF0000"/>
                </a:solidFill>
              </a:rPr>
              <a:t>(Üretim tarihi belge bitiş tarihinden önce olmalı / S.K.T </a:t>
            </a:r>
            <a:r>
              <a:rPr lang="tr-TR" sz="1400" dirty="0" err="1" smtClean="0">
                <a:solidFill>
                  <a:srgbClr val="FF0000"/>
                </a:solidFill>
              </a:rPr>
              <a:t>max</a:t>
            </a:r>
            <a:r>
              <a:rPr lang="tr-TR" sz="1400" dirty="0" smtClean="0">
                <a:solidFill>
                  <a:srgbClr val="FF0000"/>
                </a:solidFill>
              </a:rPr>
              <a:t>. belge bitiş </a:t>
            </a:r>
            <a:r>
              <a:rPr lang="tr-TR" sz="1400" dirty="0" err="1" smtClean="0">
                <a:solidFill>
                  <a:srgbClr val="FF0000"/>
                </a:solidFill>
              </a:rPr>
              <a:t>tarihi+raf</a:t>
            </a:r>
            <a:r>
              <a:rPr lang="tr-TR" sz="1400" dirty="0" smtClean="0">
                <a:solidFill>
                  <a:srgbClr val="FF0000"/>
                </a:solidFill>
              </a:rPr>
              <a:t> ömrü olmalı)</a:t>
            </a:r>
          </a:p>
          <a:p>
            <a:pPr algn="ctr"/>
            <a:endParaRPr lang="tr-TR" sz="1400" dirty="0" smtClean="0"/>
          </a:p>
        </p:txBody>
      </p:sp>
      <p:sp>
        <p:nvSpPr>
          <p:cNvPr id="25" name="Unvan 1"/>
          <p:cNvSpPr>
            <a:spLocks noGrp="1"/>
          </p:cNvSpPr>
          <p:nvPr>
            <p:ph type="title"/>
          </p:nvPr>
        </p:nvSpPr>
        <p:spPr>
          <a:xfrm>
            <a:off x="423862" y="122239"/>
            <a:ext cx="10515600" cy="763588"/>
          </a:xfrm>
        </p:spPr>
        <p:txBody>
          <a:bodyPr>
            <a:normAutofit/>
          </a:bodyPr>
          <a:lstStyle/>
          <a:p>
            <a:r>
              <a:rPr lang="tr-TR" sz="3200" dirty="0" smtClean="0">
                <a:latin typeface="Times New Roman" panose="02020603050405020304" pitchFamily="18" charset="0"/>
                <a:cs typeface="Times New Roman" panose="02020603050405020304" pitchFamily="18" charset="0"/>
              </a:rPr>
              <a:t>Risk sınıfı </a:t>
            </a:r>
            <a:r>
              <a:rPr lang="tr-TR" sz="3200" dirty="0" smtClean="0">
                <a:solidFill>
                  <a:srgbClr val="FF0000"/>
                </a:solidFill>
                <a:latin typeface="Times New Roman" panose="02020603050405020304" pitchFamily="18" charset="0"/>
                <a:cs typeface="Times New Roman" panose="02020603050405020304" pitchFamily="18" charset="0"/>
              </a:rPr>
              <a:t>sınıf I diğer </a:t>
            </a:r>
            <a:r>
              <a:rPr lang="tr-TR" sz="3200" b="1" dirty="0" smtClean="0">
                <a:latin typeface="Times New Roman" panose="02020603050405020304" pitchFamily="18" charset="0"/>
                <a:cs typeface="Times New Roman" panose="02020603050405020304" pitchFamily="18" charset="0"/>
              </a:rPr>
              <a:t>üstü</a:t>
            </a:r>
            <a:r>
              <a:rPr lang="tr-TR" sz="3200" dirty="0" smtClean="0">
                <a:latin typeface="Times New Roman" panose="02020603050405020304" pitchFamily="18" charset="0"/>
                <a:cs typeface="Times New Roman" panose="02020603050405020304" pitchFamily="18" charset="0"/>
              </a:rPr>
              <a:t> olan ürünler</a:t>
            </a:r>
            <a:endParaRPr lang="tr-TR" sz="3200" dirty="0">
              <a:latin typeface="Times New Roman" panose="02020603050405020304" pitchFamily="18" charset="0"/>
              <a:cs typeface="Times New Roman" panose="02020603050405020304" pitchFamily="18" charset="0"/>
            </a:endParaRPr>
          </a:p>
        </p:txBody>
      </p:sp>
      <p:sp>
        <p:nvSpPr>
          <p:cNvPr id="26" name="Dikdörtgen 25"/>
          <p:cNvSpPr/>
          <p:nvPr/>
        </p:nvSpPr>
        <p:spPr>
          <a:xfrm>
            <a:off x="3836192" y="1363502"/>
            <a:ext cx="5325369" cy="461665"/>
          </a:xfrm>
          <a:prstGeom prst="rect">
            <a:avLst/>
          </a:prstGeom>
        </p:spPr>
        <p:txBody>
          <a:bodyPr wrap="none">
            <a:spAutoFit/>
          </a:bodyPr>
          <a:lstStyle/>
          <a:p>
            <a:r>
              <a:rPr lang="tr-TR" sz="2400" b="1" u="sng" dirty="0" smtClean="0">
                <a:solidFill>
                  <a:srgbClr val="7030A0"/>
                </a:solidFill>
                <a:latin typeface="Times New Roman" panose="02020603050405020304" pitchFamily="18" charset="0"/>
                <a:cs typeface="Times New Roman" panose="02020603050405020304" pitchFamily="18" charset="0"/>
              </a:rPr>
              <a:t>MDR KAYIT VE HAREKET SÜRECİ</a:t>
            </a:r>
            <a:endParaRPr lang="tr-TR" sz="2400" u="sng" dirty="0">
              <a:solidFill>
                <a:srgbClr val="7030A0"/>
              </a:solidFill>
            </a:endParaRPr>
          </a:p>
        </p:txBody>
      </p:sp>
      <p:cxnSp>
        <p:nvCxnSpPr>
          <p:cNvPr id="29" name="Düz Ok Bağlayıcısı 28"/>
          <p:cNvCxnSpPr>
            <a:stCxn id="21" idx="3"/>
          </p:cNvCxnSpPr>
          <p:nvPr/>
        </p:nvCxnSpPr>
        <p:spPr>
          <a:xfrm>
            <a:off x="8712972" y="6242588"/>
            <a:ext cx="44858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Dikdörtgen 29"/>
          <p:cNvSpPr/>
          <p:nvPr/>
        </p:nvSpPr>
        <p:spPr>
          <a:xfrm>
            <a:off x="9161561" y="6057922"/>
            <a:ext cx="4106066" cy="369332"/>
          </a:xfrm>
          <a:prstGeom prst="rect">
            <a:avLst/>
          </a:prstGeom>
        </p:spPr>
        <p:txBody>
          <a:bodyPr wrap="square">
            <a:spAutoFit/>
          </a:bodyPr>
          <a:lstStyle/>
          <a:p>
            <a:r>
              <a:rPr lang="tr-TR" dirty="0" smtClean="0">
                <a:solidFill>
                  <a:srgbClr val="FF0000"/>
                </a:solidFill>
              </a:rPr>
              <a:t>Yeni ürün kaydına izin verilmez.</a:t>
            </a:r>
            <a:endParaRPr lang="tr-TR" dirty="0">
              <a:solidFill>
                <a:srgbClr val="FF0000"/>
              </a:solidFill>
            </a:endParaRPr>
          </a:p>
        </p:txBody>
      </p:sp>
      <p:sp>
        <p:nvSpPr>
          <p:cNvPr id="22" name="Metin kutusu 21"/>
          <p:cNvSpPr txBox="1"/>
          <p:nvPr/>
        </p:nvSpPr>
        <p:spPr>
          <a:xfrm>
            <a:off x="7109906" y="2681055"/>
            <a:ext cx="1967527" cy="369332"/>
          </a:xfrm>
          <a:prstGeom prst="rect">
            <a:avLst/>
          </a:prstGeom>
          <a:noFill/>
        </p:spPr>
        <p:txBody>
          <a:bodyPr wrap="square" rtlCol="0">
            <a:spAutoFit/>
          </a:bodyPr>
          <a:lstStyle/>
          <a:p>
            <a:pPr algn="ctr"/>
            <a:r>
              <a:rPr lang="tr-TR" dirty="0" smtClean="0"/>
              <a:t>Belge bitiş tarihi</a:t>
            </a:r>
            <a:endParaRPr lang="tr-TR" dirty="0"/>
          </a:p>
        </p:txBody>
      </p:sp>
      <p:sp>
        <p:nvSpPr>
          <p:cNvPr id="2" name="Dikdörtgen 1"/>
          <p:cNvSpPr/>
          <p:nvPr/>
        </p:nvSpPr>
        <p:spPr>
          <a:xfrm>
            <a:off x="5217276" y="3350483"/>
            <a:ext cx="2976772" cy="1384995"/>
          </a:xfrm>
          <a:prstGeom prst="rect">
            <a:avLst/>
          </a:prstGeom>
          <a:ln>
            <a:solidFill>
              <a:schemeClr val="tx1"/>
            </a:solidFill>
          </a:ln>
        </p:spPr>
        <p:txBody>
          <a:bodyPr wrap="square">
            <a:spAutoFit/>
          </a:bodyPr>
          <a:lstStyle/>
          <a:p>
            <a:pPr algn="ctr"/>
            <a:r>
              <a:rPr lang="tr-TR" sz="1400" dirty="0" smtClean="0"/>
              <a:t>Tekil ürün girişinde üretim tarihi için ilk kaydedilen MDR belgenin tarihinden sonraki tarihler için kontrol var </a:t>
            </a:r>
            <a:r>
              <a:rPr lang="tr-TR" sz="1400" dirty="0" smtClean="0">
                <a:solidFill>
                  <a:srgbClr val="FF0000"/>
                </a:solidFill>
              </a:rPr>
              <a:t>(MDD üretilen ürün artık gelmemesi için)</a:t>
            </a:r>
          </a:p>
          <a:p>
            <a:pPr algn="ctr"/>
            <a:endParaRPr lang="tr-TR" sz="1400" dirty="0">
              <a:solidFill>
                <a:srgbClr val="FF0000"/>
              </a:solidFill>
            </a:endParaRPr>
          </a:p>
        </p:txBody>
      </p:sp>
      <p:sp>
        <p:nvSpPr>
          <p:cNvPr id="27" name="Oval 26"/>
          <p:cNvSpPr/>
          <p:nvPr/>
        </p:nvSpPr>
        <p:spPr>
          <a:xfrm>
            <a:off x="11632412" y="2986094"/>
            <a:ext cx="328612" cy="35718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cxnSp>
        <p:nvCxnSpPr>
          <p:cNvPr id="28" name="Düz Ok Bağlayıcısı 27"/>
          <p:cNvCxnSpPr/>
          <p:nvPr/>
        </p:nvCxnSpPr>
        <p:spPr>
          <a:xfrm>
            <a:off x="8093669" y="3350483"/>
            <a:ext cx="0" cy="27074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Aşağı Ok 33"/>
          <p:cNvSpPr/>
          <p:nvPr/>
        </p:nvSpPr>
        <p:spPr>
          <a:xfrm>
            <a:off x="3314700" y="4366145"/>
            <a:ext cx="285748" cy="12059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5" name="Dikdörtgen 34"/>
          <p:cNvSpPr/>
          <p:nvPr/>
        </p:nvSpPr>
        <p:spPr>
          <a:xfrm>
            <a:off x="2000326" y="5688590"/>
            <a:ext cx="2971724" cy="646331"/>
          </a:xfrm>
          <a:prstGeom prst="rect">
            <a:avLst/>
          </a:prstGeom>
        </p:spPr>
        <p:txBody>
          <a:bodyPr wrap="square">
            <a:spAutoFit/>
          </a:bodyPr>
          <a:lstStyle/>
          <a:p>
            <a:pPr algn="ctr"/>
            <a:r>
              <a:rPr lang="tr-TR" dirty="0" smtClean="0">
                <a:solidFill>
                  <a:srgbClr val="7030A0"/>
                </a:solidFill>
              </a:rPr>
              <a:t>Etiket ve K.K alanında MDD belgeleri de gösterilir.</a:t>
            </a:r>
            <a:endParaRPr lang="tr-TR" dirty="0">
              <a:solidFill>
                <a:srgbClr val="7030A0"/>
              </a:solidFill>
            </a:endParaRPr>
          </a:p>
        </p:txBody>
      </p:sp>
      <p:sp>
        <p:nvSpPr>
          <p:cNvPr id="24" name="Metin kutusu 23"/>
          <p:cNvSpPr txBox="1"/>
          <p:nvPr/>
        </p:nvSpPr>
        <p:spPr>
          <a:xfrm>
            <a:off x="5144002" y="5042259"/>
            <a:ext cx="7047998" cy="1200329"/>
          </a:xfrm>
          <a:prstGeom prst="rect">
            <a:avLst/>
          </a:prstGeom>
          <a:noFill/>
          <a:ln>
            <a:solidFill>
              <a:schemeClr val="accent1"/>
            </a:solidFill>
          </a:ln>
        </p:spPr>
        <p:txBody>
          <a:bodyPr wrap="square" rtlCol="0">
            <a:spAutoFit/>
          </a:bodyPr>
          <a:lstStyle/>
          <a:p>
            <a:r>
              <a:rPr lang="tr-TR" dirty="0" smtClean="0"/>
              <a:t>Ürünün üretim tarihi MDR belge başlangıç tarihinden önce ise 26.05.2025 ten sonra bu ürünlerin hareketine izin verilmez</a:t>
            </a:r>
            <a:endParaRPr lang="tr-TR" dirty="0"/>
          </a:p>
          <a:p>
            <a:r>
              <a:rPr lang="tr-TR" dirty="0" smtClean="0"/>
              <a:t>Raf ömrü olmayanlar için MDR ürün belge bitiş tarihi + 5 yıl ( teknolojik gelişim)</a:t>
            </a:r>
            <a:endParaRPr lang="tr-TR" dirty="0"/>
          </a:p>
        </p:txBody>
      </p:sp>
    </p:spTree>
    <p:extLst>
      <p:ext uri="{BB962C8B-B14F-4D97-AF65-F5344CB8AC3E}">
        <p14:creationId xmlns:p14="http://schemas.microsoft.com/office/powerpoint/2010/main" xmlns="" val="16423738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Yuvarlatılmış Dikdörtgen 3"/>
          <p:cNvSpPr/>
          <p:nvPr/>
        </p:nvSpPr>
        <p:spPr>
          <a:xfrm>
            <a:off x="102415" y="1358962"/>
            <a:ext cx="1899611" cy="534187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rgbClr val="FF0000"/>
                </a:solidFill>
              </a:rPr>
              <a:t>Ürün MDR a geçmezse</a:t>
            </a:r>
          </a:p>
          <a:p>
            <a:pPr algn="ctr"/>
            <a:endParaRPr lang="tr-TR" dirty="0">
              <a:solidFill>
                <a:srgbClr val="FF0000"/>
              </a:solidFill>
            </a:endParaRPr>
          </a:p>
          <a:p>
            <a:pPr algn="ctr"/>
            <a:r>
              <a:rPr lang="tr-TR" dirty="0" smtClean="0">
                <a:solidFill>
                  <a:srgbClr val="FF0000"/>
                </a:solidFill>
              </a:rPr>
              <a:t>Ürün MDR a aynı barkod ile geçer ancak ÜTS’de güncellenmezse</a:t>
            </a:r>
          </a:p>
          <a:p>
            <a:pPr algn="ctr"/>
            <a:endParaRPr lang="tr-TR" dirty="0">
              <a:solidFill>
                <a:srgbClr val="FF0000"/>
              </a:solidFill>
            </a:endParaRPr>
          </a:p>
          <a:p>
            <a:pPr algn="ctr"/>
            <a:r>
              <a:rPr lang="tr-TR" dirty="0" smtClean="0">
                <a:solidFill>
                  <a:srgbClr val="FF0000"/>
                </a:solidFill>
              </a:rPr>
              <a:t>Ürün MDR a geçerken farklı barkod ile geçerse</a:t>
            </a:r>
          </a:p>
        </p:txBody>
      </p:sp>
      <p:sp>
        <p:nvSpPr>
          <p:cNvPr id="5" name="Sağ Ok 4"/>
          <p:cNvSpPr/>
          <p:nvPr/>
        </p:nvSpPr>
        <p:spPr>
          <a:xfrm>
            <a:off x="2057399" y="3014675"/>
            <a:ext cx="9815513" cy="27146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Dikdörtgen 6"/>
          <p:cNvSpPr/>
          <p:nvPr/>
        </p:nvSpPr>
        <p:spPr>
          <a:xfrm>
            <a:off x="2057399" y="3071820"/>
            <a:ext cx="1857376" cy="1571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Dikdörtgen 9"/>
          <p:cNvSpPr/>
          <p:nvPr/>
        </p:nvSpPr>
        <p:spPr>
          <a:xfrm>
            <a:off x="4089895" y="3086097"/>
            <a:ext cx="3861601" cy="12004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 name="Metin kutusu 11"/>
          <p:cNvSpPr txBox="1"/>
          <p:nvPr/>
        </p:nvSpPr>
        <p:spPr>
          <a:xfrm>
            <a:off x="7015893" y="2638198"/>
            <a:ext cx="2255323" cy="369332"/>
          </a:xfrm>
          <a:prstGeom prst="rect">
            <a:avLst/>
          </a:prstGeom>
          <a:noFill/>
        </p:spPr>
        <p:txBody>
          <a:bodyPr wrap="square" rtlCol="0">
            <a:spAutoFit/>
          </a:bodyPr>
          <a:lstStyle/>
          <a:p>
            <a:pPr algn="ctr"/>
            <a:r>
              <a:rPr lang="tr-TR" dirty="0" smtClean="0"/>
              <a:t>26.05.2025</a:t>
            </a:r>
            <a:endParaRPr lang="tr-TR" dirty="0"/>
          </a:p>
        </p:txBody>
      </p:sp>
      <p:sp>
        <p:nvSpPr>
          <p:cNvPr id="13" name="Dikdörtgen 12"/>
          <p:cNvSpPr/>
          <p:nvPr/>
        </p:nvSpPr>
        <p:spPr>
          <a:xfrm>
            <a:off x="8179882" y="3105042"/>
            <a:ext cx="3737423" cy="12394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4" name="Oval 13"/>
          <p:cNvSpPr/>
          <p:nvPr/>
        </p:nvSpPr>
        <p:spPr>
          <a:xfrm>
            <a:off x="11632412" y="2986094"/>
            <a:ext cx="328612" cy="35718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Oval 7"/>
          <p:cNvSpPr/>
          <p:nvPr/>
        </p:nvSpPr>
        <p:spPr>
          <a:xfrm>
            <a:off x="3833790" y="2987850"/>
            <a:ext cx="352447" cy="3571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5" name="Unvan 1"/>
          <p:cNvSpPr>
            <a:spLocks noGrp="1"/>
          </p:cNvSpPr>
          <p:nvPr>
            <p:ph type="title"/>
          </p:nvPr>
        </p:nvSpPr>
        <p:spPr>
          <a:xfrm>
            <a:off x="423862" y="122239"/>
            <a:ext cx="10515600" cy="763588"/>
          </a:xfrm>
        </p:spPr>
        <p:txBody>
          <a:bodyPr>
            <a:normAutofit/>
          </a:bodyPr>
          <a:lstStyle/>
          <a:p>
            <a:r>
              <a:rPr lang="tr-TR" sz="3200" dirty="0" smtClean="0">
                <a:latin typeface="Times New Roman" panose="02020603050405020304" pitchFamily="18" charset="0"/>
                <a:cs typeface="Times New Roman" panose="02020603050405020304" pitchFamily="18" charset="0"/>
              </a:rPr>
              <a:t>Risk sınıfı </a:t>
            </a:r>
            <a:r>
              <a:rPr lang="tr-TR" sz="3200" dirty="0" smtClean="0">
                <a:solidFill>
                  <a:srgbClr val="FF0000"/>
                </a:solidFill>
                <a:latin typeface="Times New Roman" panose="02020603050405020304" pitchFamily="18" charset="0"/>
                <a:cs typeface="Times New Roman" panose="02020603050405020304" pitchFamily="18" charset="0"/>
              </a:rPr>
              <a:t>sınıf I diğer </a:t>
            </a:r>
            <a:r>
              <a:rPr lang="tr-TR" sz="3200" dirty="0" smtClean="0">
                <a:latin typeface="Times New Roman" panose="02020603050405020304" pitchFamily="18" charset="0"/>
                <a:cs typeface="Times New Roman" panose="02020603050405020304" pitchFamily="18" charset="0"/>
              </a:rPr>
              <a:t>olan ürünler</a:t>
            </a:r>
            <a:endParaRPr lang="tr-TR" sz="3200" dirty="0">
              <a:latin typeface="Times New Roman" panose="02020603050405020304" pitchFamily="18" charset="0"/>
              <a:cs typeface="Times New Roman" panose="02020603050405020304" pitchFamily="18" charset="0"/>
            </a:endParaRPr>
          </a:p>
        </p:txBody>
      </p:sp>
      <p:sp>
        <p:nvSpPr>
          <p:cNvPr id="26" name="Dikdörtgen 25"/>
          <p:cNvSpPr/>
          <p:nvPr/>
        </p:nvSpPr>
        <p:spPr>
          <a:xfrm>
            <a:off x="3836192" y="1363502"/>
            <a:ext cx="5325369" cy="461665"/>
          </a:xfrm>
          <a:prstGeom prst="rect">
            <a:avLst/>
          </a:prstGeom>
        </p:spPr>
        <p:txBody>
          <a:bodyPr wrap="none">
            <a:spAutoFit/>
          </a:bodyPr>
          <a:lstStyle/>
          <a:p>
            <a:r>
              <a:rPr lang="tr-TR" sz="2400" b="1" u="sng" dirty="0" smtClean="0">
                <a:solidFill>
                  <a:srgbClr val="7030A0"/>
                </a:solidFill>
                <a:latin typeface="Times New Roman" panose="02020603050405020304" pitchFamily="18" charset="0"/>
                <a:cs typeface="Times New Roman" panose="02020603050405020304" pitchFamily="18" charset="0"/>
              </a:rPr>
              <a:t>MDD KAYIT VE HAREKET SÜRECİ</a:t>
            </a:r>
            <a:endParaRPr lang="tr-TR" sz="2400" u="sng" dirty="0">
              <a:solidFill>
                <a:srgbClr val="7030A0"/>
              </a:solidFill>
            </a:endParaRPr>
          </a:p>
        </p:txBody>
      </p:sp>
      <p:sp>
        <p:nvSpPr>
          <p:cNvPr id="11" name="Oval 10"/>
          <p:cNvSpPr/>
          <p:nvPr/>
        </p:nvSpPr>
        <p:spPr>
          <a:xfrm>
            <a:off x="7951497" y="2962771"/>
            <a:ext cx="328612" cy="357188"/>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7" name="Metin kutusu 26"/>
          <p:cNvSpPr txBox="1"/>
          <p:nvPr/>
        </p:nvSpPr>
        <p:spPr>
          <a:xfrm>
            <a:off x="3324545" y="2427219"/>
            <a:ext cx="1399407" cy="646331"/>
          </a:xfrm>
          <a:prstGeom prst="rect">
            <a:avLst/>
          </a:prstGeom>
          <a:noFill/>
        </p:spPr>
        <p:txBody>
          <a:bodyPr wrap="square" rtlCol="0">
            <a:spAutoFit/>
          </a:bodyPr>
          <a:lstStyle/>
          <a:p>
            <a:pPr algn="ctr"/>
            <a:r>
              <a:rPr lang="tr-TR" dirty="0" smtClean="0"/>
              <a:t>26.05.2021</a:t>
            </a:r>
          </a:p>
          <a:p>
            <a:pPr algn="ctr"/>
            <a:r>
              <a:rPr lang="tr-TR" dirty="0" smtClean="0">
                <a:solidFill>
                  <a:srgbClr val="FF0000"/>
                </a:solidFill>
              </a:rPr>
              <a:t>(ilave süre)</a:t>
            </a:r>
            <a:endParaRPr lang="tr-TR" dirty="0">
              <a:solidFill>
                <a:srgbClr val="FF0000"/>
              </a:solidFill>
            </a:endParaRPr>
          </a:p>
        </p:txBody>
      </p:sp>
      <p:sp>
        <p:nvSpPr>
          <p:cNvPr id="28" name="Metin kutusu 27"/>
          <p:cNvSpPr txBox="1"/>
          <p:nvPr/>
        </p:nvSpPr>
        <p:spPr>
          <a:xfrm>
            <a:off x="2055786" y="3386141"/>
            <a:ext cx="1918032" cy="523220"/>
          </a:xfrm>
          <a:prstGeom prst="rect">
            <a:avLst/>
          </a:prstGeom>
          <a:noFill/>
          <a:ln>
            <a:solidFill>
              <a:schemeClr val="tx1"/>
            </a:solidFill>
          </a:ln>
        </p:spPr>
        <p:txBody>
          <a:bodyPr wrap="square" rtlCol="0">
            <a:spAutoFit/>
          </a:bodyPr>
          <a:lstStyle/>
          <a:p>
            <a:pPr algn="ctr"/>
            <a:r>
              <a:rPr lang="tr-TR" sz="1400" dirty="0" smtClean="0"/>
              <a:t>Belge ve ürün kayıtlı</a:t>
            </a:r>
          </a:p>
          <a:p>
            <a:pPr algn="ctr"/>
            <a:r>
              <a:rPr lang="tr-TR" sz="1400" dirty="0" smtClean="0"/>
              <a:t>Yeni ürün kaydedilebilir. </a:t>
            </a:r>
            <a:endParaRPr lang="tr-TR" sz="1400" dirty="0"/>
          </a:p>
        </p:txBody>
      </p:sp>
      <p:cxnSp>
        <p:nvCxnSpPr>
          <p:cNvPr id="31" name="Düz Bağlayıcı 30"/>
          <p:cNvCxnSpPr/>
          <p:nvPr/>
        </p:nvCxnSpPr>
        <p:spPr>
          <a:xfrm flipV="1">
            <a:off x="3993916" y="3349931"/>
            <a:ext cx="16097" cy="2509570"/>
          </a:xfrm>
          <a:prstGeom prst="line">
            <a:avLst/>
          </a:prstGeom>
        </p:spPr>
        <p:style>
          <a:lnRef idx="1">
            <a:schemeClr val="accent1"/>
          </a:lnRef>
          <a:fillRef idx="0">
            <a:schemeClr val="accent1"/>
          </a:fillRef>
          <a:effectRef idx="0">
            <a:schemeClr val="accent1"/>
          </a:effectRef>
          <a:fontRef idx="minor">
            <a:schemeClr val="tx1"/>
          </a:fontRef>
        </p:style>
      </p:cxnSp>
      <p:sp>
        <p:nvSpPr>
          <p:cNvPr id="32" name="Dikdörtgen 31"/>
          <p:cNvSpPr/>
          <p:nvPr/>
        </p:nvSpPr>
        <p:spPr>
          <a:xfrm>
            <a:off x="3480646" y="5859511"/>
            <a:ext cx="1369799" cy="369332"/>
          </a:xfrm>
          <a:prstGeom prst="rect">
            <a:avLst/>
          </a:prstGeom>
        </p:spPr>
        <p:txBody>
          <a:bodyPr wrap="none">
            <a:spAutoFit/>
          </a:bodyPr>
          <a:lstStyle/>
          <a:p>
            <a:r>
              <a:rPr lang="tr-TR" dirty="0" smtClean="0">
                <a:solidFill>
                  <a:srgbClr val="FF0000"/>
                </a:solidFill>
              </a:rPr>
              <a:t>Belge düşer. </a:t>
            </a:r>
            <a:endParaRPr lang="tr-TR" dirty="0">
              <a:solidFill>
                <a:srgbClr val="FF0000"/>
              </a:solidFill>
            </a:endParaRPr>
          </a:p>
        </p:txBody>
      </p:sp>
      <p:cxnSp>
        <p:nvCxnSpPr>
          <p:cNvPr id="33" name="Düz Ok Bağlayıcısı 32"/>
          <p:cNvCxnSpPr>
            <a:stCxn id="32" idx="3"/>
          </p:cNvCxnSpPr>
          <p:nvPr/>
        </p:nvCxnSpPr>
        <p:spPr>
          <a:xfrm>
            <a:off x="4850445" y="6044177"/>
            <a:ext cx="44858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Dikdörtgen 33"/>
          <p:cNvSpPr/>
          <p:nvPr/>
        </p:nvSpPr>
        <p:spPr>
          <a:xfrm>
            <a:off x="5299034" y="5859511"/>
            <a:ext cx="4106066" cy="369332"/>
          </a:xfrm>
          <a:prstGeom prst="rect">
            <a:avLst/>
          </a:prstGeom>
        </p:spPr>
        <p:txBody>
          <a:bodyPr wrap="square">
            <a:spAutoFit/>
          </a:bodyPr>
          <a:lstStyle/>
          <a:p>
            <a:r>
              <a:rPr lang="tr-TR" dirty="0" smtClean="0">
                <a:solidFill>
                  <a:srgbClr val="FF0000"/>
                </a:solidFill>
              </a:rPr>
              <a:t>Yeni ürün kaydına izin verilmez.</a:t>
            </a:r>
            <a:endParaRPr lang="tr-TR" dirty="0">
              <a:solidFill>
                <a:srgbClr val="FF0000"/>
              </a:solidFill>
            </a:endParaRPr>
          </a:p>
        </p:txBody>
      </p:sp>
      <p:sp>
        <p:nvSpPr>
          <p:cNvPr id="36" name="Metin kutusu 35"/>
          <p:cNvSpPr txBox="1"/>
          <p:nvPr/>
        </p:nvSpPr>
        <p:spPr>
          <a:xfrm>
            <a:off x="4082028" y="3390808"/>
            <a:ext cx="4097854" cy="738664"/>
          </a:xfrm>
          <a:prstGeom prst="rect">
            <a:avLst/>
          </a:prstGeom>
          <a:noFill/>
          <a:ln>
            <a:solidFill>
              <a:schemeClr val="tx1"/>
            </a:solidFill>
          </a:ln>
        </p:spPr>
        <p:txBody>
          <a:bodyPr wrap="square" rtlCol="0">
            <a:spAutoFit/>
          </a:bodyPr>
          <a:lstStyle/>
          <a:p>
            <a:pPr algn="ctr"/>
            <a:r>
              <a:rPr lang="tr-TR" sz="1400" dirty="0"/>
              <a:t>Ürün kaydı düşer, AB ülkelerinden ithalata izin verilir.</a:t>
            </a:r>
          </a:p>
          <a:p>
            <a:pPr algn="ctr"/>
            <a:r>
              <a:rPr lang="tr-TR" sz="1400" dirty="0">
                <a:solidFill>
                  <a:srgbClr val="FF0000"/>
                </a:solidFill>
              </a:rPr>
              <a:t>(Üretim tarihi </a:t>
            </a:r>
            <a:r>
              <a:rPr lang="tr-TR" sz="1400" dirty="0" smtClean="0">
                <a:solidFill>
                  <a:srgbClr val="FF0000"/>
                </a:solidFill>
              </a:rPr>
              <a:t>26.05.2021 tarihinden </a:t>
            </a:r>
            <a:r>
              <a:rPr lang="tr-TR" sz="1400" dirty="0">
                <a:solidFill>
                  <a:srgbClr val="FF0000"/>
                </a:solidFill>
              </a:rPr>
              <a:t>önce olmalı)</a:t>
            </a:r>
          </a:p>
          <a:p>
            <a:pPr algn="ctr"/>
            <a:endParaRPr lang="tr-TR" sz="1400" dirty="0" smtClean="0"/>
          </a:p>
        </p:txBody>
      </p:sp>
      <p:sp>
        <p:nvSpPr>
          <p:cNvPr id="37" name="Metin kutusu 36"/>
          <p:cNvSpPr txBox="1"/>
          <p:nvPr/>
        </p:nvSpPr>
        <p:spPr>
          <a:xfrm>
            <a:off x="8216077" y="3390881"/>
            <a:ext cx="3701228" cy="738664"/>
          </a:xfrm>
          <a:prstGeom prst="rect">
            <a:avLst/>
          </a:prstGeom>
          <a:noFill/>
          <a:ln>
            <a:solidFill>
              <a:schemeClr val="tx1"/>
            </a:solidFill>
          </a:ln>
        </p:spPr>
        <p:txBody>
          <a:bodyPr wrap="square" rtlCol="0">
            <a:spAutoFit/>
          </a:bodyPr>
          <a:lstStyle/>
          <a:p>
            <a:pPr algn="ctr"/>
            <a:r>
              <a:rPr lang="tr-TR" sz="1400" dirty="0" smtClean="0"/>
              <a:t>Mevcut tekil ürünlerin arzına izin verilmez.</a:t>
            </a:r>
          </a:p>
          <a:p>
            <a:pPr algn="ctr"/>
            <a:endParaRPr lang="tr-TR" sz="1400" dirty="0" smtClean="0"/>
          </a:p>
          <a:p>
            <a:pPr algn="ctr"/>
            <a:endParaRPr lang="tr-TR" sz="1400" dirty="0"/>
          </a:p>
        </p:txBody>
      </p:sp>
      <p:sp>
        <p:nvSpPr>
          <p:cNvPr id="21" name="Metin kutusu 20"/>
          <p:cNvSpPr txBox="1"/>
          <p:nvPr/>
        </p:nvSpPr>
        <p:spPr>
          <a:xfrm>
            <a:off x="4082028" y="4737496"/>
            <a:ext cx="4490472" cy="738664"/>
          </a:xfrm>
          <a:prstGeom prst="rect">
            <a:avLst/>
          </a:prstGeom>
          <a:noFill/>
          <a:ln>
            <a:solidFill>
              <a:schemeClr val="tx1"/>
            </a:solidFill>
          </a:ln>
        </p:spPr>
        <p:txBody>
          <a:bodyPr wrap="square" rtlCol="0">
            <a:spAutoFit/>
          </a:bodyPr>
          <a:lstStyle/>
          <a:p>
            <a:pPr algn="ctr"/>
            <a:r>
              <a:rPr lang="tr-TR" sz="1400" dirty="0" smtClean="0"/>
              <a:t>MDD Tarafında Sınıf I diğer ürün kaydına izin verilmez.</a:t>
            </a:r>
          </a:p>
          <a:p>
            <a:pPr algn="ctr"/>
            <a:endParaRPr lang="tr-TR" sz="1400" dirty="0" smtClean="0"/>
          </a:p>
          <a:p>
            <a:pPr algn="ctr"/>
            <a:endParaRPr lang="tr-TR" sz="1400" dirty="0"/>
          </a:p>
        </p:txBody>
      </p:sp>
    </p:spTree>
    <p:extLst>
      <p:ext uri="{BB962C8B-B14F-4D97-AF65-F5344CB8AC3E}">
        <p14:creationId xmlns:p14="http://schemas.microsoft.com/office/powerpoint/2010/main" xmlns="" val="33403734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Yuvarlatılmış Dikdörtgen 3"/>
          <p:cNvSpPr/>
          <p:nvPr/>
        </p:nvSpPr>
        <p:spPr>
          <a:xfrm>
            <a:off x="56322" y="1014413"/>
            <a:ext cx="1899611" cy="565784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solidFill>
                <a:srgbClr val="FF0000"/>
              </a:solidFill>
            </a:endParaRPr>
          </a:p>
          <a:p>
            <a:pPr algn="ctr"/>
            <a:r>
              <a:rPr lang="tr-TR" dirty="0" smtClean="0">
                <a:solidFill>
                  <a:srgbClr val="FF0000"/>
                </a:solidFill>
              </a:rPr>
              <a:t>Ürün MDR a aynı barkod ile geçer ve ÜTS’de güncellenirse</a:t>
            </a:r>
          </a:p>
          <a:p>
            <a:pPr algn="ctr"/>
            <a:endParaRPr lang="tr-TR" dirty="0">
              <a:solidFill>
                <a:srgbClr val="FF0000"/>
              </a:solidFill>
            </a:endParaRPr>
          </a:p>
          <a:p>
            <a:pPr algn="ctr"/>
            <a:r>
              <a:rPr lang="tr-TR" dirty="0" smtClean="0">
                <a:solidFill>
                  <a:srgbClr val="FF0000"/>
                </a:solidFill>
              </a:rPr>
              <a:t>Ürün ÜTS’de MDD olarak kayıtlı değil ama MDR olarak kaydedilirse</a:t>
            </a:r>
          </a:p>
          <a:p>
            <a:pPr algn="ctr"/>
            <a:endParaRPr lang="tr-TR" dirty="0">
              <a:solidFill>
                <a:srgbClr val="FF0000"/>
              </a:solidFill>
            </a:endParaRPr>
          </a:p>
          <a:p>
            <a:pPr algn="ctr"/>
            <a:r>
              <a:rPr lang="tr-TR" dirty="0" smtClean="0">
                <a:solidFill>
                  <a:srgbClr val="FF0000"/>
                </a:solidFill>
              </a:rPr>
              <a:t>Ürün MDR a farklı barkod ile geçerse</a:t>
            </a:r>
          </a:p>
          <a:p>
            <a:pPr algn="ctr"/>
            <a:endParaRPr lang="tr-TR" dirty="0" smtClean="0">
              <a:solidFill>
                <a:srgbClr val="FF0000"/>
              </a:solidFill>
            </a:endParaRPr>
          </a:p>
          <a:p>
            <a:pPr algn="ctr"/>
            <a:endParaRPr lang="tr-TR" dirty="0">
              <a:solidFill>
                <a:srgbClr val="FF0000"/>
              </a:solidFill>
            </a:endParaRPr>
          </a:p>
        </p:txBody>
      </p:sp>
      <p:sp>
        <p:nvSpPr>
          <p:cNvPr id="5" name="Sağ Ok 4"/>
          <p:cNvSpPr/>
          <p:nvPr/>
        </p:nvSpPr>
        <p:spPr>
          <a:xfrm>
            <a:off x="2057399" y="3014675"/>
            <a:ext cx="9815513" cy="27146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Dikdörtgen 6"/>
          <p:cNvSpPr/>
          <p:nvPr/>
        </p:nvSpPr>
        <p:spPr>
          <a:xfrm>
            <a:off x="2057398" y="3071820"/>
            <a:ext cx="3086101" cy="1274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Dikdörtgen 9"/>
          <p:cNvSpPr/>
          <p:nvPr/>
        </p:nvSpPr>
        <p:spPr>
          <a:xfrm>
            <a:off x="5432575" y="3086126"/>
            <a:ext cx="2569192" cy="174318"/>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Oval 10"/>
          <p:cNvSpPr/>
          <p:nvPr/>
        </p:nvSpPr>
        <p:spPr>
          <a:xfrm>
            <a:off x="7887465" y="2971808"/>
            <a:ext cx="328612" cy="357188"/>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 name="Metin kutusu 11"/>
          <p:cNvSpPr txBox="1"/>
          <p:nvPr/>
        </p:nvSpPr>
        <p:spPr>
          <a:xfrm>
            <a:off x="4587559" y="2646095"/>
            <a:ext cx="1399407" cy="369332"/>
          </a:xfrm>
          <a:prstGeom prst="rect">
            <a:avLst/>
          </a:prstGeom>
          <a:noFill/>
        </p:spPr>
        <p:txBody>
          <a:bodyPr wrap="square" rtlCol="0">
            <a:spAutoFit/>
          </a:bodyPr>
          <a:lstStyle/>
          <a:p>
            <a:pPr algn="ctr"/>
            <a:r>
              <a:rPr lang="tr-TR" dirty="0" smtClean="0"/>
              <a:t>26.05.2025</a:t>
            </a:r>
            <a:endParaRPr lang="tr-TR" dirty="0"/>
          </a:p>
        </p:txBody>
      </p:sp>
      <p:sp>
        <p:nvSpPr>
          <p:cNvPr id="13" name="Dikdörtgen 12"/>
          <p:cNvSpPr/>
          <p:nvPr/>
        </p:nvSpPr>
        <p:spPr>
          <a:xfrm>
            <a:off x="8216077" y="3071820"/>
            <a:ext cx="3701228" cy="15716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5" name="Metin kutusu 14"/>
          <p:cNvSpPr txBox="1"/>
          <p:nvPr/>
        </p:nvSpPr>
        <p:spPr>
          <a:xfrm>
            <a:off x="11214329" y="2359504"/>
            <a:ext cx="1164777" cy="646331"/>
          </a:xfrm>
          <a:prstGeom prst="rect">
            <a:avLst/>
          </a:prstGeom>
          <a:noFill/>
        </p:spPr>
        <p:txBody>
          <a:bodyPr wrap="square" rtlCol="0">
            <a:spAutoFit/>
          </a:bodyPr>
          <a:lstStyle/>
          <a:p>
            <a:pPr algn="ctr"/>
            <a:r>
              <a:rPr lang="tr-TR" sz="1200" dirty="0" smtClean="0"/>
              <a:t>Belge bitiş tarihine ilave ürün raf ömrü</a:t>
            </a:r>
            <a:endParaRPr lang="tr-TR" sz="1200" dirty="0"/>
          </a:p>
        </p:txBody>
      </p:sp>
      <p:sp>
        <p:nvSpPr>
          <p:cNvPr id="17" name="Metin kutusu 16"/>
          <p:cNvSpPr txBox="1"/>
          <p:nvPr/>
        </p:nvSpPr>
        <p:spPr>
          <a:xfrm>
            <a:off x="2100432" y="3371863"/>
            <a:ext cx="3022728" cy="954107"/>
          </a:xfrm>
          <a:prstGeom prst="rect">
            <a:avLst/>
          </a:prstGeom>
          <a:noFill/>
          <a:ln>
            <a:solidFill>
              <a:schemeClr val="tx1"/>
            </a:solidFill>
          </a:ln>
        </p:spPr>
        <p:txBody>
          <a:bodyPr wrap="square" rtlCol="0">
            <a:spAutoFit/>
          </a:bodyPr>
          <a:lstStyle/>
          <a:p>
            <a:pPr algn="ctr"/>
            <a:r>
              <a:rPr lang="tr-TR" sz="1400" dirty="0" smtClean="0"/>
              <a:t>Belge ve ürün kayıtlı</a:t>
            </a:r>
          </a:p>
          <a:p>
            <a:pPr algn="ctr"/>
            <a:r>
              <a:rPr lang="tr-TR" sz="1400" dirty="0" smtClean="0"/>
              <a:t>Yeni ürün kaydedilebilir.</a:t>
            </a:r>
          </a:p>
          <a:p>
            <a:pPr algn="ctr"/>
            <a:r>
              <a:rPr lang="tr-TR" sz="1400" dirty="0" smtClean="0"/>
              <a:t>Tekil ürün girişinde tarih kontrolü yok </a:t>
            </a:r>
            <a:r>
              <a:rPr lang="tr-TR" sz="1400" dirty="0" smtClean="0">
                <a:solidFill>
                  <a:srgbClr val="FF0000"/>
                </a:solidFill>
              </a:rPr>
              <a:t>(MDD üretilen ürün gelebilmesi için)</a:t>
            </a:r>
            <a:endParaRPr lang="tr-TR" sz="1400" dirty="0">
              <a:solidFill>
                <a:srgbClr val="FF0000"/>
              </a:solidFill>
            </a:endParaRPr>
          </a:p>
        </p:txBody>
      </p:sp>
      <p:sp>
        <p:nvSpPr>
          <p:cNvPr id="8" name="Oval 7"/>
          <p:cNvSpPr/>
          <p:nvPr/>
        </p:nvSpPr>
        <p:spPr>
          <a:xfrm>
            <a:off x="5080128" y="2988755"/>
            <a:ext cx="352447" cy="3571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1" name="Dikdörtgen 20"/>
          <p:cNvSpPr/>
          <p:nvPr/>
        </p:nvSpPr>
        <p:spPr>
          <a:xfrm>
            <a:off x="7343173" y="6057922"/>
            <a:ext cx="1369799" cy="369332"/>
          </a:xfrm>
          <a:prstGeom prst="rect">
            <a:avLst/>
          </a:prstGeom>
        </p:spPr>
        <p:txBody>
          <a:bodyPr wrap="none">
            <a:spAutoFit/>
          </a:bodyPr>
          <a:lstStyle/>
          <a:p>
            <a:r>
              <a:rPr lang="tr-TR" dirty="0" smtClean="0">
                <a:solidFill>
                  <a:srgbClr val="FF0000"/>
                </a:solidFill>
              </a:rPr>
              <a:t>Belge düşer. </a:t>
            </a:r>
            <a:endParaRPr lang="tr-TR" dirty="0">
              <a:solidFill>
                <a:srgbClr val="FF0000"/>
              </a:solidFill>
            </a:endParaRPr>
          </a:p>
        </p:txBody>
      </p:sp>
      <p:sp>
        <p:nvSpPr>
          <p:cNvPr id="23" name="Metin kutusu 22"/>
          <p:cNvSpPr txBox="1"/>
          <p:nvPr/>
        </p:nvSpPr>
        <p:spPr>
          <a:xfrm>
            <a:off x="8276148" y="3350483"/>
            <a:ext cx="3693955" cy="1384995"/>
          </a:xfrm>
          <a:prstGeom prst="rect">
            <a:avLst/>
          </a:prstGeom>
          <a:noFill/>
          <a:ln>
            <a:solidFill>
              <a:schemeClr val="tx1"/>
            </a:solidFill>
          </a:ln>
        </p:spPr>
        <p:txBody>
          <a:bodyPr wrap="square" rtlCol="0">
            <a:spAutoFit/>
          </a:bodyPr>
          <a:lstStyle/>
          <a:p>
            <a:pPr algn="ctr"/>
            <a:endParaRPr lang="tr-TR" sz="1400" dirty="0" smtClean="0"/>
          </a:p>
          <a:p>
            <a:pPr algn="ctr"/>
            <a:r>
              <a:rPr lang="tr-TR" sz="1400" dirty="0" smtClean="0"/>
              <a:t>Ürün kaydı düşer, AB üyesi ülkelerden ithalata izin verilir.</a:t>
            </a:r>
          </a:p>
          <a:p>
            <a:pPr algn="ctr"/>
            <a:r>
              <a:rPr lang="tr-TR" sz="1400" dirty="0" smtClean="0">
                <a:solidFill>
                  <a:srgbClr val="FF0000"/>
                </a:solidFill>
              </a:rPr>
              <a:t>(Üretim tarihi belge bitiş tarihinden önce olmalı / S.K.T </a:t>
            </a:r>
            <a:r>
              <a:rPr lang="tr-TR" sz="1400" dirty="0" err="1" smtClean="0">
                <a:solidFill>
                  <a:srgbClr val="FF0000"/>
                </a:solidFill>
              </a:rPr>
              <a:t>max</a:t>
            </a:r>
            <a:r>
              <a:rPr lang="tr-TR" sz="1400" dirty="0" smtClean="0">
                <a:solidFill>
                  <a:srgbClr val="FF0000"/>
                </a:solidFill>
              </a:rPr>
              <a:t>. belge bitiş </a:t>
            </a:r>
            <a:r>
              <a:rPr lang="tr-TR" sz="1400" dirty="0" err="1" smtClean="0">
                <a:solidFill>
                  <a:srgbClr val="FF0000"/>
                </a:solidFill>
              </a:rPr>
              <a:t>tarihi+raf</a:t>
            </a:r>
            <a:r>
              <a:rPr lang="tr-TR" sz="1400" dirty="0" smtClean="0">
                <a:solidFill>
                  <a:srgbClr val="FF0000"/>
                </a:solidFill>
              </a:rPr>
              <a:t> ömrü olmalı)</a:t>
            </a:r>
          </a:p>
          <a:p>
            <a:pPr algn="ctr"/>
            <a:endParaRPr lang="tr-TR" sz="1400" dirty="0" smtClean="0"/>
          </a:p>
        </p:txBody>
      </p:sp>
      <p:sp>
        <p:nvSpPr>
          <p:cNvPr id="25" name="Unvan 1"/>
          <p:cNvSpPr>
            <a:spLocks noGrp="1"/>
          </p:cNvSpPr>
          <p:nvPr>
            <p:ph type="title"/>
          </p:nvPr>
        </p:nvSpPr>
        <p:spPr>
          <a:xfrm>
            <a:off x="423862" y="122239"/>
            <a:ext cx="10515600" cy="763588"/>
          </a:xfrm>
        </p:spPr>
        <p:txBody>
          <a:bodyPr>
            <a:normAutofit/>
          </a:bodyPr>
          <a:lstStyle/>
          <a:p>
            <a:r>
              <a:rPr lang="tr-TR" sz="3200" dirty="0" smtClean="0">
                <a:latin typeface="Times New Roman" panose="02020603050405020304" pitchFamily="18" charset="0"/>
                <a:cs typeface="Times New Roman" panose="02020603050405020304" pitchFamily="18" charset="0"/>
              </a:rPr>
              <a:t>Risk sınıfı </a:t>
            </a:r>
            <a:r>
              <a:rPr lang="tr-TR" sz="3200" dirty="0" smtClean="0">
                <a:solidFill>
                  <a:srgbClr val="FF0000"/>
                </a:solidFill>
                <a:latin typeface="Times New Roman" panose="02020603050405020304" pitchFamily="18" charset="0"/>
                <a:cs typeface="Times New Roman" panose="02020603050405020304" pitchFamily="18" charset="0"/>
              </a:rPr>
              <a:t>sınıf I diğer </a:t>
            </a:r>
            <a:r>
              <a:rPr lang="tr-TR" sz="3200" dirty="0" smtClean="0">
                <a:latin typeface="Times New Roman" panose="02020603050405020304" pitchFamily="18" charset="0"/>
                <a:cs typeface="Times New Roman" panose="02020603050405020304" pitchFamily="18" charset="0"/>
              </a:rPr>
              <a:t>olan ürünler</a:t>
            </a:r>
            <a:endParaRPr lang="tr-TR" sz="3200" dirty="0">
              <a:latin typeface="Times New Roman" panose="02020603050405020304" pitchFamily="18" charset="0"/>
              <a:cs typeface="Times New Roman" panose="02020603050405020304" pitchFamily="18" charset="0"/>
            </a:endParaRPr>
          </a:p>
        </p:txBody>
      </p:sp>
      <p:sp>
        <p:nvSpPr>
          <p:cNvPr id="26" name="Dikdörtgen 25"/>
          <p:cNvSpPr/>
          <p:nvPr/>
        </p:nvSpPr>
        <p:spPr>
          <a:xfrm>
            <a:off x="3836192" y="1363502"/>
            <a:ext cx="5325369" cy="461665"/>
          </a:xfrm>
          <a:prstGeom prst="rect">
            <a:avLst/>
          </a:prstGeom>
        </p:spPr>
        <p:txBody>
          <a:bodyPr wrap="none">
            <a:spAutoFit/>
          </a:bodyPr>
          <a:lstStyle/>
          <a:p>
            <a:r>
              <a:rPr lang="tr-TR" sz="2400" b="1" u="sng" dirty="0" smtClean="0">
                <a:solidFill>
                  <a:srgbClr val="7030A0"/>
                </a:solidFill>
                <a:latin typeface="Times New Roman" panose="02020603050405020304" pitchFamily="18" charset="0"/>
                <a:cs typeface="Times New Roman" panose="02020603050405020304" pitchFamily="18" charset="0"/>
              </a:rPr>
              <a:t>MDR KAYIT VE HAREKET SÜRECİ</a:t>
            </a:r>
            <a:endParaRPr lang="tr-TR" sz="2400" u="sng" dirty="0">
              <a:solidFill>
                <a:srgbClr val="7030A0"/>
              </a:solidFill>
            </a:endParaRPr>
          </a:p>
        </p:txBody>
      </p:sp>
      <p:cxnSp>
        <p:nvCxnSpPr>
          <p:cNvPr id="29" name="Düz Ok Bağlayıcısı 28"/>
          <p:cNvCxnSpPr>
            <a:stCxn id="21" idx="3"/>
          </p:cNvCxnSpPr>
          <p:nvPr/>
        </p:nvCxnSpPr>
        <p:spPr>
          <a:xfrm>
            <a:off x="8712972" y="6242588"/>
            <a:ext cx="44858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Dikdörtgen 29"/>
          <p:cNvSpPr/>
          <p:nvPr/>
        </p:nvSpPr>
        <p:spPr>
          <a:xfrm>
            <a:off x="9161561" y="6057922"/>
            <a:ext cx="4106066" cy="369332"/>
          </a:xfrm>
          <a:prstGeom prst="rect">
            <a:avLst/>
          </a:prstGeom>
        </p:spPr>
        <p:txBody>
          <a:bodyPr wrap="square">
            <a:spAutoFit/>
          </a:bodyPr>
          <a:lstStyle/>
          <a:p>
            <a:r>
              <a:rPr lang="tr-TR" dirty="0" smtClean="0">
                <a:solidFill>
                  <a:srgbClr val="FF0000"/>
                </a:solidFill>
              </a:rPr>
              <a:t>Yeni ürün kaydına izin verilmez.</a:t>
            </a:r>
            <a:endParaRPr lang="tr-TR" dirty="0">
              <a:solidFill>
                <a:srgbClr val="FF0000"/>
              </a:solidFill>
            </a:endParaRPr>
          </a:p>
        </p:txBody>
      </p:sp>
      <p:sp>
        <p:nvSpPr>
          <p:cNvPr id="22" name="Metin kutusu 21"/>
          <p:cNvSpPr txBox="1"/>
          <p:nvPr/>
        </p:nvSpPr>
        <p:spPr>
          <a:xfrm>
            <a:off x="7069379" y="2623910"/>
            <a:ext cx="2293395" cy="369332"/>
          </a:xfrm>
          <a:prstGeom prst="rect">
            <a:avLst/>
          </a:prstGeom>
          <a:noFill/>
        </p:spPr>
        <p:txBody>
          <a:bodyPr wrap="square" rtlCol="0">
            <a:spAutoFit/>
          </a:bodyPr>
          <a:lstStyle/>
          <a:p>
            <a:pPr algn="ctr"/>
            <a:r>
              <a:rPr lang="tr-TR" dirty="0" smtClean="0"/>
              <a:t>Varsa Belge bitiş tarihi</a:t>
            </a:r>
            <a:endParaRPr lang="tr-TR" dirty="0"/>
          </a:p>
        </p:txBody>
      </p:sp>
      <p:sp>
        <p:nvSpPr>
          <p:cNvPr id="2" name="Dikdörtgen 1"/>
          <p:cNvSpPr/>
          <p:nvPr/>
        </p:nvSpPr>
        <p:spPr>
          <a:xfrm>
            <a:off x="5217276" y="3350483"/>
            <a:ext cx="2976772" cy="1600438"/>
          </a:xfrm>
          <a:prstGeom prst="rect">
            <a:avLst/>
          </a:prstGeom>
          <a:ln>
            <a:solidFill>
              <a:schemeClr val="tx1"/>
            </a:solidFill>
          </a:ln>
        </p:spPr>
        <p:txBody>
          <a:bodyPr wrap="square">
            <a:spAutoFit/>
          </a:bodyPr>
          <a:lstStyle/>
          <a:p>
            <a:pPr algn="ctr"/>
            <a:endParaRPr lang="tr-TR" sz="1400" dirty="0">
              <a:solidFill>
                <a:srgbClr val="FF0000"/>
              </a:solidFill>
            </a:endParaRPr>
          </a:p>
          <a:p>
            <a:pPr algn="ctr"/>
            <a:r>
              <a:rPr lang="tr-TR" sz="1400" dirty="0" smtClean="0"/>
              <a:t>Tekil ürün girişinde üretim tarihi için ilk kaydedilen MDR belgenin tarihinden sonraki tarihler için kontrol var </a:t>
            </a:r>
            <a:r>
              <a:rPr lang="tr-TR" sz="1400" dirty="0" smtClean="0">
                <a:solidFill>
                  <a:srgbClr val="FF0000"/>
                </a:solidFill>
              </a:rPr>
              <a:t>(MDD üretilen ürün artık gelmemesi için)</a:t>
            </a:r>
          </a:p>
          <a:p>
            <a:pPr algn="ctr"/>
            <a:endParaRPr lang="tr-TR" sz="1400" dirty="0">
              <a:solidFill>
                <a:srgbClr val="FF0000"/>
              </a:solidFill>
            </a:endParaRPr>
          </a:p>
        </p:txBody>
      </p:sp>
      <p:sp>
        <p:nvSpPr>
          <p:cNvPr id="27" name="Oval 26"/>
          <p:cNvSpPr/>
          <p:nvPr/>
        </p:nvSpPr>
        <p:spPr>
          <a:xfrm>
            <a:off x="11632412" y="2986094"/>
            <a:ext cx="328612" cy="35718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cxnSp>
        <p:nvCxnSpPr>
          <p:cNvPr id="28" name="Düz Ok Bağlayıcısı 27"/>
          <p:cNvCxnSpPr/>
          <p:nvPr/>
        </p:nvCxnSpPr>
        <p:spPr>
          <a:xfrm>
            <a:off x="8093669" y="3350483"/>
            <a:ext cx="0" cy="27074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Aşağı Ok 33"/>
          <p:cNvSpPr/>
          <p:nvPr/>
        </p:nvSpPr>
        <p:spPr>
          <a:xfrm>
            <a:off x="3314700" y="4366145"/>
            <a:ext cx="285748" cy="12059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5" name="Dikdörtgen 34"/>
          <p:cNvSpPr/>
          <p:nvPr/>
        </p:nvSpPr>
        <p:spPr>
          <a:xfrm>
            <a:off x="2000326" y="5688590"/>
            <a:ext cx="2971724" cy="646331"/>
          </a:xfrm>
          <a:prstGeom prst="rect">
            <a:avLst/>
          </a:prstGeom>
        </p:spPr>
        <p:txBody>
          <a:bodyPr wrap="square">
            <a:spAutoFit/>
          </a:bodyPr>
          <a:lstStyle/>
          <a:p>
            <a:pPr algn="ctr"/>
            <a:r>
              <a:rPr lang="tr-TR" dirty="0" smtClean="0">
                <a:solidFill>
                  <a:srgbClr val="7030A0"/>
                </a:solidFill>
              </a:rPr>
              <a:t>Etiket ve K.K alanında MDD belgeleri de gösterilir.</a:t>
            </a:r>
            <a:endParaRPr lang="tr-TR" dirty="0">
              <a:solidFill>
                <a:srgbClr val="7030A0"/>
              </a:solidFill>
            </a:endParaRPr>
          </a:p>
        </p:txBody>
      </p:sp>
      <p:sp>
        <p:nvSpPr>
          <p:cNvPr id="24" name="Oval 23"/>
          <p:cNvSpPr/>
          <p:nvPr/>
        </p:nvSpPr>
        <p:spPr>
          <a:xfrm>
            <a:off x="2932491" y="2943474"/>
            <a:ext cx="352447" cy="3571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1" name="Metin kutusu 30"/>
          <p:cNvSpPr txBox="1"/>
          <p:nvPr/>
        </p:nvSpPr>
        <p:spPr>
          <a:xfrm>
            <a:off x="2423246" y="2382843"/>
            <a:ext cx="1399407" cy="646331"/>
          </a:xfrm>
          <a:prstGeom prst="rect">
            <a:avLst/>
          </a:prstGeom>
          <a:noFill/>
        </p:spPr>
        <p:txBody>
          <a:bodyPr wrap="square" rtlCol="0">
            <a:spAutoFit/>
          </a:bodyPr>
          <a:lstStyle/>
          <a:p>
            <a:pPr algn="ctr"/>
            <a:r>
              <a:rPr lang="tr-TR" dirty="0" smtClean="0"/>
              <a:t>26.05.2021</a:t>
            </a:r>
          </a:p>
          <a:p>
            <a:pPr algn="ctr"/>
            <a:r>
              <a:rPr lang="tr-TR" dirty="0" smtClean="0">
                <a:solidFill>
                  <a:srgbClr val="FF0000"/>
                </a:solidFill>
              </a:rPr>
              <a:t>(ilave süre)</a:t>
            </a:r>
            <a:endParaRPr lang="tr-TR" dirty="0">
              <a:solidFill>
                <a:srgbClr val="FF0000"/>
              </a:solidFill>
            </a:endParaRPr>
          </a:p>
        </p:txBody>
      </p:sp>
      <p:sp>
        <p:nvSpPr>
          <p:cNvPr id="33" name="Metin kutusu 32"/>
          <p:cNvSpPr txBox="1"/>
          <p:nvPr/>
        </p:nvSpPr>
        <p:spPr>
          <a:xfrm>
            <a:off x="1918694" y="2039872"/>
            <a:ext cx="5021393" cy="369332"/>
          </a:xfrm>
          <a:prstGeom prst="rect">
            <a:avLst/>
          </a:prstGeom>
          <a:noFill/>
        </p:spPr>
        <p:txBody>
          <a:bodyPr wrap="square" rtlCol="0">
            <a:spAutoFit/>
          </a:bodyPr>
          <a:lstStyle/>
          <a:p>
            <a:pPr algn="ctr"/>
            <a:r>
              <a:rPr lang="tr-TR" dirty="0" smtClean="0"/>
              <a:t>AB harici ülkelerde MDR belge kontrolü yapılacak</a:t>
            </a:r>
            <a:endParaRPr lang="tr-TR" dirty="0">
              <a:solidFill>
                <a:srgbClr val="FF0000"/>
              </a:solidFill>
            </a:endParaRPr>
          </a:p>
        </p:txBody>
      </p:sp>
      <p:sp>
        <p:nvSpPr>
          <p:cNvPr id="3" name="Metin kutusu 2"/>
          <p:cNvSpPr txBox="1"/>
          <p:nvPr/>
        </p:nvSpPr>
        <p:spPr>
          <a:xfrm>
            <a:off x="5217276" y="5286375"/>
            <a:ext cx="6974724" cy="646331"/>
          </a:xfrm>
          <a:prstGeom prst="rect">
            <a:avLst/>
          </a:prstGeom>
          <a:noFill/>
          <a:ln>
            <a:solidFill>
              <a:schemeClr val="accent1"/>
            </a:solidFill>
          </a:ln>
        </p:spPr>
        <p:txBody>
          <a:bodyPr wrap="square" rtlCol="0">
            <a:spAutoFit/>
          </a:bodyPr>
          <a:lstStyle/>
          <a:p>
            <a:r>
              <a:rPr lang="tr-TR" dirty="0" smtClean="0"/>
              <a:t>Ürünün üretim tarihi MDR belge başlangıç tarihinden önce ise 26.05.2025 ten sonra bu ürünlerin hareketine izin verilmez</a:t>
            </a:r>
            <a:endParaRPr lang="tr-TR" dirty="0"/>
          </a:p>
        </p:txBody>
      </p:sp>
    </p:spTree>
    <p:extLst>
      <p:ext uri="{BB962C8B-B14F-4D97-AF65-F5344CB8AC3E}">
        <p14:creationId xmlns:p14="http://schemas.microsoft.com/office/powerpoint/2010/main" xmlns="" val="14036388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Yuvarlatılmış Dikdörtgen 3"/>
          <p:cNvSpPr/>
          <p:nvPr/>
        </p:nvSpPr>
        <p:spPr>
          <a:xfrm>
            <a:off x="102415" y="1358963"/>
            <a:ext cx="1899611" cy="450053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rgbClr val="FF0000"/>
                </a:solidFill>
              </a:rPr>
              <a:t>Ürün MDR a geçmezse</a:t>
            </a:r>
          </a:p>
          <a:p>
            <a:pPr algn="ctr"/>
            <a:endParaRPr lang="tr-TR" dirty="0">
              <a:solidFill>
                <a:srgbClr val="FF0000"/>
              </a:solidFill>
            </a:endParaRPr>
          </a:p>
          <a:p>
            <a:pPr algn="ctr"/>
            <a:r>
              <a:rPr lang="tr-TR" dirty="0" smtClean="0">
                <a:solidFill>
                  <a:srgbClr val="FF0000"/>
                </a:solidFill>
              </a:rPr>
              <a:t>Ürün MDR a aynı barkod ile geçer ancak ÜTS’de güncellenmezse</a:t>
            </a:r>
          </a:p>
          <a:p>
            <a:pPr algn="ctr"/>
            <a:endParaRPr lang="tr-TR" dirty="0">
              <a:solidFill>
                <a:srgbClr val="FF0000"/>
              </a:solidFill>
            </a:endParaRPr>
          </a:p>
          <a:p>
            <a:pPr algn="ctr"/>
            <a:r>
              <a:rPr lang="tr-TR" dirty="0" smtClean="0">
                <a:solidFill>
                  <a:srgbClr val="FF0000"/>
                </a:solidFill>
              </a:rPr>
              <a:t>Ürün MDR a geçerken farklı barkod ile geçerse</a:t>
            </a:r>
            <a:endParaRPr lang="tr-TR" dirty="0">
              <a:solidFill>
                <a:srgbClr val="7030A0"/>
              </a:solidFill>
            </a:endParaRPr>
          </a:p>
        </p:txBody>
      </p:sp>
      <p:sp>
        <p:nvSpPr>
          <p:cNvPr id="5" name="Sağ Ok 4"/>
          <p:cNvSpPr/>
          <p:nvPr/>
        </p:nvSpPr>
        <p:spPr>
          <a:xfrm>
            <a:off x="2057399" y="3014675"/>
            <a:ext cx="9815513" cy="27146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Dikdörtgen 6"/>
          <p:cNvSpPr/>
          <p:nvPr/>
        </p:nvSpPr>
        <p:spPr>
          <a:xfrm>
            <a:off x="2057399" y="3071820"/>
            <a:ext cx="1857376" cy="1571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Metin kutusu 8"/>
          <p:cNvSpPr txBox="1"/>
          <p:nvPr/>
        </p:nvSpPr>
        <p:spPr>
          <a:xfrm>
            <a:off x="3026249" y="2623910"/>
            <a:ext cx="1967527" cy="369332"/>
          </a:xfrm>
          <a:prstGeom prst="rect">
            <a:avLst/>
          </a:prstGeom>
          <a:noFill/>
        </p:spPr>
        <p:txBody>
          <a:bodyPr wrap="square" rtlCol="0">
            <a:spAutoFit/>
          </a:bodyPr>
          <a:lstStyle/>
          <a:p>
            <a:pPr algn="ctr"/>
            <a:r>
              <a:rPr lang="tr-TR" dirty="0" smtClean="0"/>
              <a:t>26.05.2024</a:t>
            </a:r>
            <a:endParaRPr lang="tr-TR" dirty="0"/>
          </a:p>
        </p:txBody>
      </p:sp>
      <p:sp>
        <p:nvSpPr>
          <p:cNvPr id="10" name="Dikdörtgen 9"/>
          <p:cNvSpPr/>
          <p:nvPr/>
        </p:nvSpPr>
        <p:spPr>
          <a:xfrm>
            <a:off x="4129087" y="3086126"/>
            <a:ext cx="3872680" cy="14286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Oval 10"/>
          <p:cNvSpPr/>
          <p:nvPr/>
        </p:nvSpPr>
        <p:spPr>
          <a:xfrm>
            <a:off x="7887465" y="2971808"/>
            <a:ext cx="328612" cy="357188"/>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 name="Metin kutusu 11"/>
          <p:cNvSpPr txBox="1"/>
          <p:nvPr/>
        </p:nvSpPr>
        <p:spPr>
          <a:xfrm>
            <a:off x="7352067" y="2645341"/>
            <a:ext cx="1399407" cy="369332"/>
          </a:xfrm>
          <a:prstGeom prst="rect">
            <a:avLst/>
          </a:prstGeom>
          <a:noFill/>
        </p:spPr>
        <p:txBody>
          <a:bodyPr wrap="square" rtlCol="0">
            <a:spAutoFit/>
          </a:bodyPr>
          <a:lstStyle/>
          <a:p>
            <a:pPr algn="ctr"/>
            <a:r>
              <a:rPr lang="tr-TR" dirty="0" smtClean="0"/>
              <a:t>26.05.2025</a:t>
            </a:r>
            <a:endParaRPr lang="tr-TR" dirty="0"/>
          </a:p>
        </p:txBody>
      </p:sp>
      <p:sp>
        <p:nvSpPr>
          <p:cNvPr id="13" name="Dikdörtgen 12"/>
          <p:cNvSpPr/>
          <p:nvPr/>
        </p:nvSpPr>
        <p:spPr>
          <a:xfrm>
            <a:off x="8216077" y="3071820"/>
            <a:ext cx="3701228" cy="15716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4" name="Oval 13"/>
          <p:cNvSpPr/>
          <p:nvPr/>
        </p:nvSpPr>
        <p:spPr>
          <a:xfrm>
            <a:off x="11632412" y="2986094"/>
            <a:ext cx="328612" cy="35718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7" name="Metin kutusu 16"/>
          <p:cNvSpPr txBox="1"/>
          <p:nvPr/>
        </p:nvSpPr>
        <p:spPr>
          <a:xfrm>
            <a:off x="2055786" y="3386141"/>
            <a:ext cx="1918032" cy="523220"/>
          </a:xfrm>
          <a:prstGeom prst="rect">
            <a:avLst/>
          </a:prstGeom>
          <a:noFill/>
          <a:ln>
            <a:solidFill>
              <a:schemeClr val="tx1"/>
            </a:solidFill>
          </a:ln>
        </p:spPr>
        <p:txBody>
          <a:bodyPr wrap="square" rtlCol="0">
            <a:spAutoFit/>
          </a:bodyPr>
          <a:lstStyle/>
          <a:p>
            <a:pPr algn="ctr"/>
            <a:r>
              <a:rPr lang="tr-TR" sz="1400" dirty="0" smtClean="0"/>
              <a:t>Belge ve ürün kayıtlı</a:t>
            </a:r>
          </a:p>
          <a:p>
            <a:pPr algn="ctr"/>
            <a:r>
              <a:rPr lang="tr-TR" sz="1400" dirty="0" smtClean="0"/>
              <a:t>Yeni ürün kaydedilebilir. </a:t>
            </a:r>
            <a:endParaRPr lang="tr-TR" sz="1400" dirty="0"/>
          </a:p>
        </p:txBody>
      </p:sp>
      <p:sp>
        <p:nvSpPr>
          <p:cNvPr id="8" name="Oval 7"/>
          <p:cNvSpPr/>
          <p:nvPr/>
        </p:nvSpPr>
        <p:spPr>
          <a:xfrm>
            <a:off x="3833790" y="2971808"/>
            <a:ext cx="352447" cy="3571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8" name="Metin kutusu 17"/>
          <p:cNvSpPr txBox="1"/>
          <p:nvPr/>
        </p:nvSpPr>
        <p:spPr>
          <a:xfrm>
            <a:off x="4082028" y="3390808"/>
            <a:ext cx="4097854" cy="954107"/>
          </a:xfrm>
          <a:prstGeom prst="rect">
            <a:avLst/>
          </a:prstGeom>
          <a:noFill/>
          <a:ln>
            <a:solidFill>
              <a:schemeClr val="tx1"/>
            </a:solidFill>
          </a:ln>
        </p:spPr>
        <p:txBody>
          <a:bodyPr wrap="square" rtlCol="0">
            <a:spAutoFit/>
          </a:bodyPr>
          <a:lstStyle/>
          <a:p>
            <a:pPr algn="ctr"/>
            <a:endParaRPr lang="tr-TR" sz="1400" dirty="0" smtClean="0"/>
          </a:p>
          <a:p>
            <a:pPr algn="ctr"/>
            <a:r>
              <a:rPr lang="tr-TR" sz="1400" dirty="0" smtClean="0"/>
              <a:t>Ürün kaydı düşer, AB ülkelerinden ithalata izin verilir.</a:t>
            </a:r>
          </a:p>
          <a:p>
            <a:pPr algn="ctr"/>
            <a:r>
              <a:rPr lang="tr-TR" sz="1400" dirty="0" smtClean="0">
                <a:solidFill>
                  <a:srgbClr val="FF0000"/>
                </a:solidFill>
              </a:rPr>
              <a:t>(Üretim tarihi 26.05.2024 ten önce olmalı)</a:t>
            </a:r>
          </a:p>
          <a:p>
            <a:pPr algn="ctr"/>
            <a:endParaRPr lang="tr-TR" sz="1400" dirty="0" smtClean="0">
              <a:solidFill>
                <a:srgbClr val="FF0000"/>
              </a:solidFill>
            </a:endParaRPr>
          </a:p>
        </p:txBody>
      </p:sp>
      <p:cxnSp>
        <p:nvCxnSpPr>
          <p:cNvPr id="20" name="Düz Bağlayıcı 19"/>
          <p:cNvCxnSpPr/>
          <p:nvPr/>
        </p:nvCxnSpPr>
        <p:spPr>
          <a:xfrm flipV="1">
            <a:off x="3993916" y="3349931"/>
            <a:ext cx="16097" cy="2509570"/>
          </a:xfrm>
          <a:prstGeom prst="line">
            <a:avLst/>
          </a:prstGeom>
        </p:spPr>
        <p:style>
          <a:lnRef idx="1">
            <a:schemeClr val="accent1"/>
          </a:lnRef>
          <a:fillRef idx="0">
            <a:schemeClr val="accent1"/>
          </a:fillRef>
          <a:effectRef idx="0">
            <a:schemeClr val="accent1"/>
          </a:effectRef>
          <a:fontRef idx="minor">
            <a:schemeClr val="tx1"/>
          </a:fontRef>
        </p:style>
      </p:cxnSp>
      <p:sp>
        <p:nvSpPr>
          <p:cNvPr id="21" name="Dikdörtgen 20"/>
          <p:cNvSpPr/>
          <p:nvPr/>
        </p:nvSpPr>
        <p:spPr>
          <a:xfrm>
            <a:off x="3480646" y="5859511"/>
            <a:ext cx="1369799" cy="369332"/>
          </a:xfrm>
          <a:prstGeom prst="rect">
            <a:avLst/>
          </a:prstGeom>
        </p:spPr>
        <p:txBody>
          <a:bodyPr wrap="none">
            <a:spAutoFit/>
          </a:bodyPr>
          <a:lstStyle/>
          <a:p>
            <a:r>
              <a:rPr lang="tr-TR" dirty="0" smtClean="0">
                <a:solidFill>
                  <a:srgbClr val="FF0000"/>
                </a:solidFill>
              </a:rPr>
              <a:t>Belge düşer. </a:t>
            </a:r>
            <a:endParaRPr lang="tr-TR" dirty="0">
              <a:solidFill>
                <a:srgbClr val="FF0000"/>
              </a:solidFill>
            </a:endParaRPr>
          </a:p>
        </p:txBody>
      </p:sp>
      <p:sp>
        <p:nvSpPr>
          <p:cNvPr id="23" name="Metin kutusu 22"/>
          <p:cNvSpPr txBox="1"/>
          <p:nvPr/>
        </p:nvSpPr>
        <p:spPr>
          <a:xfrm>
            <a:off x="8216077" y="3390881"/>
            <a:ext cx="3701228" cy="738664"/>
          </a:xfrm>
          <a:prstGeom prst="rect">
            <a:avLst/>
          </a:prstGeom>
          <a:noFill/>
          <a:ln>
            <a:solidFill>
              <a:schemeClr val="tx1"/>
            </a:solidFill>
          </a:ln>
        </p:spPr>
        <p:txBody>
          <a:bodyPr wrap="square" rtlCol="0">
            <a:spAutoFit/>
          </a:bodyPr>
          <a:lstStyle/>
          <a:p>
            <a:pPr algn="ctr"/>
            <a:r>
              <a:rPr lang="tr-TR" sz="1400" dirty="0" smtClean="0"/>
              <a:t>Mevcut tekil ürünlerin arzına izin verilmez.</a:t>
            </a:r>
          </a:p>
          <a:p>
            <a:pPr algn="ctr"/>
            <a:endParaRPr lang="tr-TR" sz="1400" dirty="0" smtClean="0"/>
          </a:p>
          <a:p>
            <a:pPr algn="ctr"/>
            <a:endParaRPr lang="tr-TR" sz="1400" dirty="0"/>
          </a:p>
        </p:txBody>
      </p:sp>
      <p:sp>
        <p:nvSpPr>
          <p:cNvPr id="25" name="Unvan 1"/>
          <p:cNvSpPr>
            <a:spLocks noGrp="1"/>
          </p:cNvSpPr>
          <p:nvPr>
            <p:ph type="title"/>
          </p:nvPr>
        </p:nvSpPr>
        <p:spPr>
          <a:xfrm>
            <a:off x="423862" y="122239"/>
            <a:ext cx="10515600" cy="763588"/>
          </a:xfrm>
        </p:spPr>
        <p:txBody>
          <a:bodyPr>
            <a:normAutofit/>
          </a:bodyPr>
          <a:lstStyle/>
          <a:p>
            <a:r>
              <a:rPr lang="tr-TR" sz="3200" dirty="0" smtClean="0">
                <a:latin typeface="Times New Roman" panose="02020603050405020304" pitchFamily="18" charset="0"/>
                <a:cs typeface="Times New Roman" panose="02020603050405020304" pitchFamily="18" charset="0"/>
              </a:rPr>
              <a:t>Risk sınıfı </a:t>
            </a:r>
            <a:r>
              <a:rPr lang="tr-TR" sz="3200" dirty="0" smtClean="0">
                <a:solidFill>
                  <a:srgbClr val="FF0000"/>
                </a:solidFill>
                <a:latin typeface="Times New Roman" panose="02020603050405020304" pitchFamily="18" charset="0"/>
                <a:cs typeface="Times New Roman" panose="02020603050405020304" pitchFamily="18" charset="0"/>
              </a:rPr>
              <a:t>sınıf I diğerden </a:t>
            </a:r>
            <a:r>
              <a:rPr lang="tr-TR" sz="3200" b="1" dirty="0" smtClean="0">
                <a:latin typeface="Times New Roman" panose="02020603050405020304" pitchFamily="18" charset="0"/>
                <a:cs typeface="Times New Roman" panose="02020603050405020304" pitchFamily="18" charset="0"/>
              </a:rPr>
              <a:t>yükselen</a:t>
            </a:r>
            <a:r>
              <a:rPr lang="tr-TR" sz="3200" dirty="0" smtClean="0">
                <a:solidFill>
                  <a:srgbClr val="FF0000"/>
                </a:solidFill>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ürünler</a:t>
            </a:r>
            <a:endParaRPr lang="tr-TR" sz="3200" dirty="0">
              <a:latin typeface="Times New Roman" panose="02020603050405020304" pitchFamily="18" charset="0"/>
              <a:cs typeface="Times New Roman" panose="02020603050405020304" pitchFamily="18" charset="0"/>
            </a:endParaRPr>
          </a:p>
        </p:txBody>
      </p:sp>
      <p:sp>
        <p:nvSpPr>
          <p:cNvPr id="26" name="Dikdörtgen 25"/>
          <p:cNvSpPr/>
          <p:nvPr/>
        </p:nvSpPr>
        <p:spPr>
          <a:xfrm>
            <a:off x="3836192" y="1363502"/>
            <a:ext cx="5325369" cy="461665"/>
          </a:xfrm>
          <a:prstGeom prst="rect">
            <a:avLst/>
          </a:prstGeom>
        </p:spPr>
        <p:txBody>
          <a:bodyPr wrap="none">
            <a:spAutoFit/>
          </a:bodyPr>
          <a:lstStyle/>
          <a:p>
            <a:r>
              <a:rPr lang="tr-TR" sz="2400" b="1" u="sng" dirty="0" smtClean="0">
                <a:solidFill>
                  <a:srgbClr val="7030A0"/>
                </a:solidFill>
                <a:latin typeface="Times New Roman" panose="02020603050405020304" pitchFamily="18" charset="0"/>
                <a:cs typeface="Times New Roman" panose="02020603050405020304" pitchFamily="18" charset="0"/>
              </a:rPr>
              <a:t>MDD KAYIT VE HAREKET SÜRECİ</a:t>
            </a:r>
            <a:endParaRPr lang="tr-TR" sz="2400" u="sng" dirty="0">
              <a:solidFill>
                <a:srgbClr val="7030A0"/>
              </a:solidFill>
            </a:endParaRPr>
          </a:p>
        </p:txBody>
      </p:sp>
      <p:cxnSp>
        <p:nvCxnSpPr>
          <p:cNvPr id="29" name="Düz Ok Bağlayıcısı 28"/>
          <p:cNvCxnSpPr>
            <a:stCxn id="21" idx="3"/>
          </p:cNvCxnSpPr>
          <p:nvPr/>
        </p:nvCxnSpPr>
        <p:spPr>
          <a:xfrm>
            <a:off x="4850445" y="6044177"/>
            <a:ext cx="44858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Dikdörtgen 29"/>
          <p:cNvSpPr/>
          <p:nvPr/>
        </p:nvSpPr>
        <p:spPr>
          <a:xfrm>
            <a:off x="5299034" y="5859511"/>
            <a:ext cx="4106066" cy="369332"/>
          </a:xfrm>
          <a:prstGeom prst="rect">
            <a:avLst/>
          </a:prstGeom>
        </p:spPr>
        <p:txBody>
          <a:bodyPr wrap="square">
            <a:spAutoFit/>
          </a:bodyPr>
          <a:lstStyle/>
          <a:p>
            <a:r>
              <a:rPr lang="tr-TR" dirty="0" smtClean="0">
                <a:solidFill>
                  <a:srgbClr val="FF0000"/>
                </a:solidFill>
              </a:rPr>
              <a:t>Yeni ürün kaydına izin verilmez.</a:t>
            </a:r>
            <a:endParaRPr lang="tr-TR" dirty="0">
              <a:solidFill>
                <a:srgbClr val="FF0000"/>
              </a:solidFill>
            </a:endParaRPr>
          </a:p>
        </p:txBody>
      </p:sp>
      <p:sp>
        <p:nvSpPr>
          <p:cNvPr id="32" name="Metin kutusu 31"/>
          <p:cNvSpPr txBox="1"/>
          <p:nvPr/>
        </p:nvSpPr>
        <p:spPr>
          <a:xfrm>
            <a:off x="11109765" y="2354053"/>
            <a:ext cx="1164777" cy="646331"/>
          </a:xfrm>
          <a:prstGeom prst="rect">
            <a:avLst/>
          </a:prstGeom>
          <a:noFill/>
        </p:spPr>
        <p:txBody>
          <a:bodyPr wrap="square" rtlCol="0">
            <a:spAutoFit/>
          </a:bodyPr>
          <a:lstStyle/>
          <a:p>
            <a:pPr algn="ctr"/>
            <a:r>
              <a:rPr lang="tr-TR" sz="1200" dirty="0" smtClean="0"/>
              <a:t>Belge bitiş tarihine ilave ürün raf ömrü</a:t>
            </a:r>
            <a:endParaRPr lang="tr-TR" sz="1200" dirty="0"/>
          </a:p>
        </p:txBody>
      </p:sp>
    </p:spTree>
    <p:extLst>
      <p:ext uri="{BB962C8B-B14F-4D97-AF65-F5344CB8AC3E}">
        <p14:creationId xmlns:p14="http://schemas.microsoft.com/office/powerpoint/2010/main" xmlns="" val="419663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Yuvarlatılmış Dikdörtgen 3"/>
          <p:cNvSpPr/>
          <p:nvPr/>
        </p:nvSpPr>
        <p:spPr>
          <a:xfrm>
            <a:off x="56322" y="1742050"/>
            <a:ext cx="1899611" cy="450053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solidFill>
                <a:srgbClr val="FF0000"/>
              </a:solidFill>
            </a:endParaRPr>
          </a:p>
          <a:p>
            <a:pPr algn="ctr"/>
            <a:r>
              <a:rPr lang="tr-TR" dirty="0" smtClean="0">
                <a:solidFill>
                  <a:srgbClr val="FF0000"/>
                </a:solidFill>
              </a:rPr>
              <a:t>Ürün MDR a aynı barkod ile geçer ve ÜTS’de güncellenirse</a:t>
            </a:r>
          </a:p>
          <a:p>
            <a:pPr algn="ctr"/>
            <a:endParaRPr lang="tr-TR" dirty="0">
              <a:solidFill>
                <a:srgbClr val="FF0000"/>
              </a:solidFill>
            </a:endParaRPr>
          </a:p>
          <a:p>
            <a:pPr algn="ctr"/>
            <a:r>
              <a:rPr lang="tr-TR" dirty="0" smtClean="0">
                <a:solidFill>
                  <a:srgbClr val="FF0000"/>
                </a:solidFill>
              </a:rPr>
              <a:t>Ürün ÜTS’de MDD olarak kayıtlı değil ama MDR olarak kaydedilirse</a:t>
            </a:r>
          </a:p>
          <a:p>
            <a:pPr algn="ctr"/>
            <a:endParaRPr lang="tr-TR" dirty="0">
              <a:solidFill>
                <a:srgbClr val="FF0000"/>
              </a:solidFill>
            </a:endParaRPr>
          </a:p>
          <a:p>
            <a:pPr algn="ctr"/>
            <a:r>
              <a:rPr lang="tr-TR" dirty="0" smtClean="0">
                <a:solidFill>
                  <a:srgbClr val="FF0000"/>
                </a:solidFill>
              </a:rPr>
              <a:t>Ürün MDR a farklı barkod ile geçerse</a:t>
            </a:r>
          </a:p>
          <a:p>
            <a:pPr algn="ctr"/>
            <a:endParaRPr lang="tr-TR" dirty="0">
              <a:solidFill>
                <a:srgbClr val="FF0000"/>
              </a:solidFill>
            </a:endParaRPr>
          </a:p>
        </p:txBody>
      </p:sp>
      <p:sp>
        <p:nvSpPr>
          <p:cNvPr id="5" name="Sağ Ok 4"/>
          <p:cNvSpPr/>
          <p:nvPr/>
        </p:nvSpPr>
        <p:spPr>
          <a:xfrm>
            <a:off x="2057399" y="3014675"/>
            <a:ext cx="9815513" cy="27146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Dikdörtgen 6"/>
          <p:cNvSpPr/>
          <p:nvPr/>
        </p:nvSpPr>
        <p:spPr>
          <a:xfrm>
            <a:off x="2057398" y="3071820"/>
            <a:ext cx="3086101" cy="1274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Dikdörtgen 9"/>
          <p:cNvSpPr/>
          <p:nvPr/>
        </p:nvSpPr>
        <p:spPr>
          <a:xfrm>
            <a:off x="5432575" y="3086126"/>
            <a:ext cx="2569192" cy="174318"/>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Oval 10"/>
          <p:cNvSpPr/>
          <p:nvPr/>
        </p:nvSpPr>
        <p:spPr>
          <a:xfrm>
            <a:off x="7887465" y="2971808"/>
            <a:ext cx="328612" cy="357188"/>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 name="Metin kutusu 11"/>
          <p:cNvSpPr txBox="1"/>
          <p:nvPr/>
        </p:nvSpPr>
        <p:spPr>
          <a:xfrm>
            <a:off x="4587559" y="2646095"/>
            <a:ext cx="1399407" cy="369332"/>
          </a:xfrm>
          <a:prstGeom prst="rect">
            <a:avLst/>
          </a:prstGeom>
          <a:noFill/>
        </p:spPr>
        <p:txBody>
          <a:bodyPr wrap="square" rtlCol="0">
            <a:spAutoFit/>
          </a:bodyPr>
          <a:lstStyle/>
          <a:p>
            <a:pPr algn="ctr"/>
            <a:r>
              <a:rPr lang="tr-TR" dirty="0" smtClean="0"/>
              <a:t>26.05.2025</a:t>
            </a:r>
            <a:endParaRPr lang="tr-TR" dirty="0"/>
          </a:p>
        </p:txBody>
      </p:sp>
      <p:sp>
        <p:nvSpPr>
          <p:cNvPr id="13" name="Dikdörtgen 12"/>
          <p:cNvSpPr/>
          <p:nvPr/>
        </p:nvSpPr>
        <p:spPr>
          <a:xfrm>
            <a:off x="8216077" y="3071820"/>
            <a:ext cx="3701228" cy="15716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5" name="Metin kutusu 14"/>
          <p:cNvSpPr txBox="1"/>
          <p:nvPr/>
        </p:nvSpPr>
        <p:spPr>
          <a:xfrm>
            <a:off x="11214329" y="2359504"/>
            <a:ext cx="1164777" cy="646331"/>
          </a:xfrm>
          <a:prstGeom prst="rect">
            <a:avLst/>
          </a:prstGeom>
          <a:noFill/>
        </p:spPr>
        <p:txBody>
          <a:bodyPr wrap="square" rtlCol="0">
            <a:spAutoFit/>
          </a:bodyPr>
          <a:lstStyle/>
          <a:p>
            <a:pPr algn="ctr"/>
            <a:r>
              <a:rPr lang="tr-TR" sz="1200" dirty="0" smtClean="0"/>
              <a:t>Belge bitiş tarihine ilave ürün raf ömrü</a:t>
            </a:r>
            <a:endParaRPr lang="tr-TR" sz="1200" dirty="0"/>
          </a:p>
        </p:txBody>
      </p:sp>
      <p:sp>
        <p:nvSpPr>
          <p:cNvPr id="17" name="Metin kutusu 16"/>
          <p:cNvSpPr txBox="1"/>
          <p:nvPr/>
        </p:nvSpPr>
        <p:spPr>
          <a:xfrm>
            <a:off x="2100432" y="3371863"/>
            <a:ext cx="3022728" cy="954107"/>
          </a:xfrm>
          <a:prstGeom prst="rect">
            <a:avLst/>
          </a:prstGeom>
          <a:noFill/>
          <a:ln>
            <a:solidFill>
              <a:schemeClr val="tx1"/>
            </a:solidFill>
          </a:ln>
        </p:spPr>
        <p:txBody>
          <a:bodyPr wrap="square" rtlCol="0">
            <a:spAutoFit/>
          </a:bodyPr>
          <a:lstStyle/>
          <a:p>
            <a:pPr algn="ctr"/>
            <a:r>
              <a:rPr lang="tr-TR" sz="1400" dirty="0" smtClean="0"/>
              <a:t>Belge ve ürün kayıtlı</a:t>
            </a:r>
          </a:p>
          <a:p>
            <a:pPr algn="ctr"/>
            <a:r>
              <a:rPr lang="tr-TR" sz="1400" dirty="0" smtClean="0"/>
              <a:t>Yeni ürün kaydedilebilir.</a:t>
            </a:r>
          </a:p>
          <a:p>
            <a:pPr algn="ctr"/>
            <a:r>
              <a:rPr lang="tr-TR" sz="1400" dirty="0" smtClean="0"/>
              <a:t>Tekil ürün girişinde tarih kontrolü yok </a:t>
            </a:r>
            <a:r>
              <a:rPr lang="tr-TR" sz="1400" dirty="0" smtClean="0">
                <a:solidFill>
                  <a:srgbClr val="FF0000"/>
                </a:solidFill>
              </a:rPr>
              <a:t>(MDD üretilen ürün gelebilmesi için)</a:t>
            </a:r>
            <a:endParaRPr lang="tr-TR" sz="1400" dirty="0">
              <a:solidFill>
                <a:srgbClr val="FF0000"/>
              </a:solidFill>
            </a:endParaRPr>
          </a:p>
        </p:txBody>
      </p:sp>
      <p:sp>
        <p:nvSpPr>
          <p:cNvPr id="8" name="Oval 7"/>
          <p:cNvSpPr/>
          <p:nvPr/>
        </p:nvSpPr>
        <p:spPr>
          <a:xfrm>
            <a:off x="5080128" y="2988755"/>
            <a:ext cx="352447" cy="3571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1" name="Dikdörtgen 20"/>
          <p:cNvSpPr/>
          <p:nvPr/>
        </p:nvSpPr>
        <p:spPr>
          <a:xfrm>
            <a:off x="7343173" y="6057922"/>
            <a:ext cx="1369799" cy="369332"/>
          </a:xfrm>
          <a:prstGeom prst="rect">
            <a:avLst/>
          </a:prstGeom>
        </p:spPr>
        <p:txBody>
          <a:bodyPr wrap="none">
            <a:spAutoFit/>
          </a:bodyPr>
          <a:lstStyle/>
          <a:p>
            <a:r>
              <a:rPr lang="tr-TR" dirty="0" smtClean="0">
                <a:solidFill>
                  <a:srgbClr val="FF0000"/>
                </a:solidFill>
              </a:rPr>
              <a:t>Belge düşer. </a:t>
            </a:r>
            <a:endParaRPr lang="tr-TR" dirty="0">
              <a:solidFill>
                <a:srgbClr val="FF0000"/>
              </a:solidFill>
            </a:endParaRPr>
          </a:p>
        </p:txBody>
      </p:sp>
      <p:sp>
        <p:nvSpPr>
          <p:cNvPr id="23" name="Metin kutusu 22"/>
          <p:cNvSpPr txBox="1"/>
          <p:nvPr/>
        </p:nvSpPr>
        <p:spPr>
          <a:xfrm>
            <a:off x="8276148" y="3350483"/>
            <a:ext cx="3693955" cy="1384995"/>
          </a:xfrm>
          <a:prstGeom prst="rect">
            <a:avLst/>
          </a:prstGeom>
          <a:noFill/>
          <a:ln>
            <a:solidFill>
              <a:schemeClr val="tx1"/>
            </a:solidFill>
          </a:ln>
        </p:spPr>
        <p:txBody>
          <a:bodyPr wrap="square" rtlCol="0">
            <a:spAutoFit/>
          </a:bodyPr>
          <a:lstStyle/>
          <a:p>
            <a:pPr algn="ctr"/>
            <a:endParaRPr lang="tr-TR" sz="1400" dirty="0" smtClean="0"/>
          </a:p>
          <a:p>
            <a:pPr algn="ctr"/>
            <a:r>
              <a:rPr lang="tr-TR" sz="1400" dirty="0" smtClean="0"/>
              <a:t>Ürün kaydı düşer, AB üyesi ülkelerden ithalata izin verilir.</a:t>
            </a:r>
          </a:p>
          <a:p>
            <a:pPr algn="ctr"/>
            <a:r>
              <a:rPr lang="tr-TR" sz="1400" dirty="0" smtClean="0">
                <a:solidFill>
                  <a:srgbClr val="FF0000"/>
                </a:solidFill>
              </a:rPr>
              <a:t>(Üretim tarihi belge bitiş tarihinden önce olmalı / S.K.T </a:t>
            </a:r>
            <a:r>
              <a:rPr lang="tr-TR" sz="1400" dirty="0" err="1" smtClean="0">
                <a:solidFill>
                  <a:srgbClr val="FF0000"/>
                </a:solidFill>
              </a:rPr>
              <a:t>max</a:t>
            </a:r>
            <a:r>
              <a:rPr lang="tr-TR" sz="1400" dirty="0" smtClean="0">
                <a:solidFill>
                  <a:srgbClr val="FF0000"/>
                </a:solidFill>
              </a:rPr>
              <a:t>. belge bitiş </a:t>
            </a:r>
            <a:r>
              <a:rPr lang="tr-TR" sz="1400" dirty="0" err="1" smtClean="0">
                <a:solidFill>
                  <a:srgbClr val="FF0000"/>
                </a:solidFill>
              </a:rPr>
              <a:t>tarihi+raf</a:t>
            </a:r>
            <a:r>
              <a:rPr lang="tr-TR" sz="1400" dirty="0" smtClean="0">
                <a:solidFill>
                  <a:srgbClr val="FF0000"/>
                </a:solidFill>
              </a:rPr>
              <a:t> ömrü olmalı)</a:t>
            </a:r>
          </a:p>
          <a:p>
            <a:pPr algn="ctr"/>
            <a:endParaRPr lang="tr-TR" sz="1400" dirty="0" smtClean="0"/>
          </a:p>
        </p:txBody>
      </p:sp>
      <p:sp>
        <p:nvSpPr>
          <p:cNvPr id="25" name="Unvan 1"/>
          <p:cNvSpPr>
            <a:spLocks noGrp="1"/>
          </p:cNvSpPr>
          <p:nvPr>
            <p:ph type="title"/>
          </p:nvPr>
        </p:nvSpPr>
        <p:spPr>
          <a:xfrm>
            <a:off x="423862" y="122239"/>
            <a:ext cx="10515600" cy="763588"/>
          </a:xfrm>
        </p:spPr>
        <p:txBody>
          <a:bodyPr>
            <a:normAutofit/>
          </a:bodyPr>
          <a:lstStyle/>
          <a:p>
            <a:r>
              <a:rPr lang="tr-TR" sz="3200" dirty="0" smtClean="0">
                <a:latin typeface="Times New Roman" panose="02020603050405020304" pitchFamily="18" charset="0"/>
                <a:cs typeface="Times New Roman" panose="02020603050405020304" pitchFamily="18" charset="0"/>
              </a:rPr>
              <a:t>Risk sınıfı </a:t>
            </a:r>
            <a:r>
              <a:rPr lang="tr-TR" sz="3200" dirty="0" smtClean="0">
                <a:solidFill>
                  <a:srgbClr val="FF0000"/>
                </a:solidFill>
                <a:latin typeface="Times New Roman" panose="02020603050405020304" pitchFamily="18" charset="0"/>
                <a:cs typeface="Times New Roman" panose="02020603050405020304" pitchFamily="18" charset="0"/>
              </a:rPr>
              <a:t>sınıf I diğerden  </a:t>
            </a:r>
            <a:r>
              <a:rPr lang="tr-TR" sz="3200" b="1" dirty="0" smtClean="0">
                <a:latin typeface="Times New Roman" panose="02020603050405020304" pitchFamily="18" charset="0"/>
                <a:cs typeface="Times New Roman" panose="02020603050405020304" pitchFamily="18" charset="0"/>
              </a:rPr>
              <a:t>yükselen</a:t>
            </a:r>
            <a:r>
              <a:rPr lang="tr-TR" sz="3200" dirty="0" smtClean="0">
                <a:latin typeface="Times New Roman" panose="02020603050405020304" pitchFamily="18" charset="0"/>
                <a:cs typeface="Times New Roman" panose="02020603050405020304" pitchFamily="18" charset="0"/>
              </a:rPr>
              <a:t> ürünler</a:t>
            </a:r>
            <a:endParaRPr lang="tr-TR" sz="3200" dirty="0">
              <a:latin typeface="Times New Roman" panose="02020603050405020304" pitchFamily="18" charset="0"/>
              <a:cs typeface="Times New Roman" panose="02020603050405020304" pitchFamily="18" charset="0"/>
            </a:endParaRPr>
          </a:p>
        </p:txBody>
      </p:sp>
      <p:sp>
        <p:nvSpPr>
          <p:cNvPr id="26" name="Dikdörtgen 25"/>
          <p:cNvSpPr/>
          <p:nvPr/>
        </p:nvSpPr>
        <p:spPr>
          <a:xfrm>
            <a:off x="3836192" y="1363502"/>
            <a:ext cx="5325369" cy="461665"/>
          </a:xfrm>
          <a:prstGeom prst="rect">
            <a:avLst/>
          </a:prstGeom>
        </p:spPr>
        <p:txBody>
          <a:bodyPr wrap="none">
            <a:spAutoFit/>
          </a:bodyPr>
          <a:lstStyle/>
          <a:p>
            <a:r>
              <a:rPr lang="tr-TR" sz="2400" b="1" u="sng" dirty="0" smtClean="0">
                <a:solidFill>
                  <a:srgbClr val="7030A0"/>
                </a:solidFill>
                <a:latin typeface="Times New Roman" panose="02020603050405020304" pitchFamily="18" charset="0"/>
                <a:cs typeface="Times New Roman" panose="02020603050405020304" pitchFamily="18" charset="0"/>
              </a:rPr>
              <a:t>MDR KAYIT VE HAREKET SÜRECİ</a:t>
            </a:r>
            <a:endParaRPr lang="tr-TR" sz="2400" u="sng" dirty="0">
              <a:solidFill>
                <a:srgbClr val="7030A0"/>
              </a:solidFill>
            </a:endParaRPr>
          </a:p>
        </p:txBody>
      </p:sp>
      <p:cxnSp>
        <p:nvCxnSpPr>
          <p:cNvPr id="29" name="Düz Ok Bağlayıcısı 28"/>
          <p:cNvCxnSpPr>
            <a:stCxn id="21" idx="3"/>
          </p:cNvCxnSpPr>
          <p:nvPr/>
        </p:nvCxnSpPr>
        <p:spPr>
          <a:xfrm>
            <a:off x="8712972" y="6242588"/>
            <a:ext cx="44858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Dikdörtgen 29"/>
          <p:cNvSpPr/>
          <p:nvPr/>
        </p:nvSpPr>
        <p:spPr>
          <a:xfrm>
            <a:off x="9161561" y="6057922"/>
            <a:ext cx="4106066" cy="369332"/>
          </a:xfrm>
          <a:prstGeom prst="rect">
            <a:avLst/>
          </a:prstGeom>
        </p:spPr>
        <p:txBody>
          <a:bodyPr wrap="square">
            <a:spAutoFit/>
          </a:bodyPr>
          <a:lstStyle/>
          <a:p>
            <a:r>
              <a:rPr lang="tr-TR" dirty="0" smtClean="0">
                <a:solidFill>
                  <a:srgbClr val="FF0000"/>
                </a:solidFill>
              </a:rPr>
              <a:t>Yeni ürün kaydına izin verilmez.</a:t>
            </a:r>
            <a:endParaRPr lang="tr-TR" dirty="0">
              <a:solidFill>
                <a:srgbClr val="FF0000"/>
              </a:solidFill>
            </a:endParaRPr>
          </a:p>
        </p:txBody>
      </p:sp>
      <p:sp>
        <p:nvSpPr>
          <p:cNvPr id="22" name="Metin kutusu 21"/>
          <p:cNvSpPr txBox="1"/>
          <p:nvPr/>
        </p:nvSpPr>
        <p:spPr>
          <a:xfrm>
            <a:off x="7109906" y="2681055"/>
            <a:ext cx="1967527" cy="369332"/>
          </a:xfrm>
          <a:prstGeom prst="rect">
            <a:avLst/>
          </a:prstGeom>
          <a:noFill/>
        </p:spPr>
        <p:txBody>
          <a:bodyPr wrap="square" rtlCol="0">
            <a:spAutoFit/>
          </a:bodyPr>
          <a:lstStyle/>
          <a:p>
            <a:pPr algn="ctr"/>
            <a:r>
              <a:rPr lang="tr-TR" dirty="0" smtClean="0"/>
              <a:t>Belge bitiş tarihi</a:t>
            </a:r>
            <a:endParaRPr lang="tr-TR" dirty="0"/>
          </a:p>
        </p:txBody>
      </p:sp>
      <p:sp>
        <p:nvSpPr>
          <p:cNvPr id="2" name="Dikdörtgen 1"/>
          <p:cNvSpPr/>
          <p:nvPr/>
        </p:nvSpPr>
        <p:spPr>
          <a:xfrm>
            <a:off x="5217276" y="3350483"/>
            <a:ext cx="2976772" cy="1384995"/>
          </a:xfrm>
          <a:prstGeom prst="rect">
            <a:avLst/>
          </a:prstGeom>
          <a:ln>
            <a:solidFill>
              <a:schemeClr val="tx1"/>
            </a:solidFill>
          </a:ln>
        </p:spPr>
        <p:txBody>
          <a:bodyPr wrap="square">
            <a:spAutoFit/>
          </a:bodyPr>
          <a:lstStyle/>
          <a:p>
            <a:pPr algn="ctr"/>
            <a:r>
              <a:rPr lang="tr-TR" sz="1400" dirty="0" smtClean="0"/>
              <a:t>Tekil ürün girişinde üretim tarihi için ilk kaydedilen MDR belgenin tarihinden sonraki tarihler için kontrol var </a:t>
            </a:r>
            <a:r>
              <a:rPr lang="tr-TR" sz="1400" dirty="0" smtClean="0">
                <a:solidFill>
                  <a:srgbClr val="FF0000"/>
                </a:solidFill>
              </a:rPr>
              <a:t>(MDD üretilen ürün artık gelmemesi için)</a:t>
            </a:r>
          </a:p>
          <a:p>
            <a:pPr algn="ctr"/>
            <a:endParaRPr lang="tr-TR" sz="1400" dirty="0">
              <a:solidFill>
                <a:srgbClr val="FF0000"/>
              </a:solidFill>
            </a:endParaRPr>
          </a:p>
        </p:txBody>
      </p:sp>
      <p:sp>
        <p:nvSpPr>
          <p:cNvPr id="27" name="Oval 26"/>
          <p:cNvSpPr/>
          <p:nvPr/>
        </p:nvSpPr>
        <p:spPr>
          <a:xfrm>
            <a:off x="11632412" y="2986094"/>
            <a:ext cx="328612" cy="35718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cxnSp>
        <p:nvCxnSpPr>
          <p:cNvPr id="28" name="Düz Ok Bağlayıcısı 27"/>
          <p:cNvCxnSpPr/>
          <p:nvPr/>
        </p:nvCxnSpPr>
        <p:spPr>
          <a:xfrm>
            <a:off x="8093669" y="3350483"/>
            <a:ext cx="0" cy="27074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Aşağı Ok 33"/>
          <p:cNvSpPr/>
          <p:nvPr/>
        </p:nvSpPr>
        <p:spPr>
          <a:xfrm>
            <a:off x="3314700" y="4366145"/>
            <a:ext cx="285748" cy="12059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5" name="Dikdörtgen 34"/>
          <p:cNvSpPr/>
          <p:nvPr/>
        </p:nvSpPr>
        <p:spPr>
          <a:xfrm>
            <a:off x="2000326" y="5688590"/>
            <a:ext cx="2971724" cy="646331"/>
          </a:xfrm>
          <a:prstGeom prst="rect">
            <a:avLst/>
          </a:prstGeom>
        </p:spPr>
        <p:txBody>
          <a:bodyPr wrap="square">
            <a:spAutoFit/>
          </a:bodyPr>
          <a:lstStyle/>
          <a:p>
            <a:pPr algn="ctr"/>
            <a:r>
              <a:rPr lang="tr-TR" dirty="0" smtClean="0">
                <a:solidFill>
                  <a:srgbClr val="7030A0"/>
                </a:solidFill>
              </a:rPr>
              <a:t>Etiket ve K.K alanında MDD belgeleri de gösterilir.</a:t>
            </a:r>
            <a:endParaRPr lang="tr-TR" dirty="0">
              <a:solidFill>
                <a:srgbClr val="7030A0"/>
              </a:solidFill>
            </a:endParaRPr>
          </a:p>
        </p:txBody>
      </p:sp>
      <p:sp>
        <p:nvSpPr>
          <p:cNvPr id="24" name="Metin kutusu 23"/>
          <p:cNvSpPr txBox="1"/>
          <p:nvPr/>
        </p:nvSpPr>
        <p:spPr>
          <a:xfrm>
            <a:off x="5144002" y="5042259"/>
            <a:ext cx="7047998" cy="646331"/>
          </a:xfrm>
          <a:prstGeom prst="rect">
            <a:avLst/>
          </a:prstGeom>
          <a:noFill/>
          <a:ln>
            <a:solidFill>
              <a:schemeClr val="accent1"/>
            </a:solidFill>
          </a:ln>
        </p:spPr>
        <p:txBody>
          <a:bodyPr wrap="square" rtlCol="0">
            <a:spAutoFit/>
          </a:bodyPr>
          <a:lstStyle/>
          <a:p>
            <a:r>
              <a:rPr lang="tr-TR" dirty="0" smtClean="0"/>
              <a:t>Ürünün üretim tarihi MDR belge başlangıç tarihinden önce ise 26.05.2025 ten sonra bu ürünlerin hareketine izin verilmez</a:t>
            </a:r>
            <a:endParaRPr lang="tr-TR" dirty="0"/>
          </a:p>
        </p:txBody>
      </p:sp>
    </p:spTree>
    <p:extLst>
      <p:ext uri="{BB962C8B-B14F-4D97-AF65-F5344CB8AC3E}">
        <p14:creationId xmlns:p14="http://schemas.microsoft.com/office/powerpoint/2010/main" xmlns="" val="9817983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Yuvarlatılmış Dikdörtgen 3"/>
          <p:cNvSpPr/>
          <p:nvPr/>
        </p:nvSpPr>
        <p:spPr>
          <a:xfrm>
            <a:off x="102414" y="1358963"/>
            <a:ext cx="10284599" cy="441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rgbClr val="FF0000"/>
                </a:solidFill>
              </a:rPr>
              <a:t>08.04.2021 tarihine kadar AB üyesi bir ülkedeki </a:t>
            </a:r>
            <a:r>
              <a:rPr lang="tr-TR" dirty="0" err="1" smtClean="0">
                <a:solidFill>
                  <a:srgbClr val="FF0000"/>
                </a:solidFill>
              </a:rPr>
              <a:t>OK’ya</a:t>
            </a:r>
            <a:r>
              <a:rPr lang="tr-TR" dirty="0" smtClean="0">
                <a:solidFill>
                  <a:srgbClr val="FF0000"/>
                </a:solidFill>
              </a:rPr>
              <a:t> MDD olarak belge taşınmazsa</a:t>
            </a:r>
            <a:endParaRPr lang="tr-TR" dirty="0">
              <a:solidFill>
                <a:srgbClr val="7030A0"/>
              </a:solidFill>
            </a:endParaRPr>
          </a:p>
        </p:txBody>
      </p:sp>
      <p:sp>
        <p:nvSpPr>
          <p:cNvPr id="25" name="Unvan 1"/>
          <p:cNvSpPr>
            <a:spLocks noGrp="1"/>
          </p:cNvSpPr>
          <p:nvPr>
            <p:ph type="title"/>
          </p:nvPr>
        </p:nvSpPr>
        <p:spPr>
          <a:xfrm>
            <a:off x="423862" y="122239"/>
            <a:ext cx="10515600" cy="763588"/>
          </a:xfrm>
        </p:spPr>
        <p:txBody>
          <a:bodyPr>
            <a:normAutofit/>
          </a:bodyPr>
          <a:lstStyle/>
          <a:p>
            <a:r>
              <a:rPr lang="tr-TR" sz="3200" dirty="0" smtClean="0">
                <a:latin typeface="Times New Roman" panose="02020603050405020304" pitchFamily="18" charset="0"/>
                <a:cs typeface="Times New Roman" panose="02020603050405020304" pitchFamily="18" charset="0"/>
              </a:rPr>
              <a:t>İngiliz OK </a:t>
            </a:r>
            <a:r>
              <a:rPr lang="tr-TR" sz="3200" dirty="0" err="1" smtClean="0">
                <a:latin typeface="Times New Roman" panose="02020603050405020304" pitchFamily="18" charset="0"/>
                <a:cs typeface="Times New Roman" panose="02020603050405020304" pitchFamily="18" charset="0"/>
              </a:rPr>
              <a:t>lardan</a:t>
            </a:r>
            <a:r>
              <a:rPr lang="tr-TR" sz="3200" dirty="0" smtClean="0">
                <a:latin typeface="Times New Roman" panose="02020603050405020304" pitchFamily="18" charset="0"/>
                <a:cs typeface="Times New Roman" panose="02020603050405020304" pitchFamily="18" charset="0"/>
              </a:rPr>
              <a:t> Belgelendirilen Ürünlerin Durumu</a:t>
            </a:r>
            <a:endParaRPr lang="tr-TR" sz="3200" dirty="0">
              <a:latin typeface="Times New Roman" panose="02020603050405020304" pitchFamily="18" charset="0"/>
              <a:cs typeface="Times New Roman" panose="02020603050405020304" pitchFamily="18" charset="0"/>
            </a:endParaRPr>
          </a:p>
        </p:txBody>
      </p:sp>
      <p:sp>
        <p:nvSpPr>
          <p:cNvPr id="22" name="Metin kutusu 21"/>
          <p:cNvSpPr txBox="1"/>
          <p:nvPr/>
        </p:nvSpPr>
        <p:spPr>
          <a:xfrm>
            <a:off x="102415" y="2070459"/>
            <a:ext cx="10284598" cy="923330"/>
          </a:xfrm>
          <a:prstGeom prst="rect">
            <a:avLst/>
          </a:prstGeom>
          <a:noFill/>
          <a:ln>
            <a:solidFill>
              <a:schemeClr val="accent1"/>
            </a:solidFill>
          </a:ln>
        </p:spPr>
        <p:txBody>
          <a:bodyPr wrap="square" rtlCol="0">
            <a:spAutoFit/>
          </a:bodyPr>
          <a:lstStyle/>
          <a:p>
            <a:r>
              <a:rPr lang="tr-TR" dirty="0" smtClean="0"/>
              <a:t>08.04.2021 tarihinde belge düşer. Ürün düşer. İthal edildiği ülke bilgisi alanı AB üyesi ülkelerden biri ise üretim tarihi 01.01.2021 den önce olmak kaydıyla ithalat bildirimine </a:t>
            </a:r>
            <a:r>
              <a:rPr lang="tr-TR" dirty="0"/>
              <a:t>26.05.2025 e </a:t>
            </a:r>
            <a:r>
              <a:rPr lang="tr-TR" dirty="0" smtClean="0"/>
              <a:t>kadar izin verilecek. Bu tarihten sonra satış merkezlerinin ellerinde bulunan ürünlerin hareketine izin verilmeyecek</a:t>
            </a:r>
            <a:endParaRPr lang="tr-TR" dirty="0"/>
          </a:p>
        </p:txBody>
      </p:sp>
      <p:sp>
        <p:nvSpPr>
          <p:cNvPr id="24" name="Yuvarlatılmış Dikdörtgen 23"/>
          <p:cNvSpPr/>
          <p:nvPr/>
        </p:nvSpPr>
        <p:spPr>
          <a:xfrm>
            <a:off x="102414" y="2903464"/>
            <a:ext cx="10284599" cy="441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rgbClr val="FF0000"/>
                </a:solidFill>
              </a:rPr>
              <a:t>08.04.2021 tarihine kadar AB üyesi bir ülkedeki </a:t>
            </a:r>
            <a:r>
              <a:rPr lang="tr-TR" dirty="0" err="1" smtClean="0">
                <a:solidFill>
                  <a:srgbClr val="FF0000"/>
                </a:solidFill>
              </a:rPr>
              <a:t>OK’ya</a:t>
            </a:r>
            <a:r>
              <a:rPr lang="tr-TR" dirty="0" smtClean="0">
                <a:solidFill>
                  <a:srgbClr val="FF0000"/>
                </a:solidFill>
              </a:rPr>
              <a:t> MDD olarak belge taşınırsa</a:t>
            </a:r>
            <a:endParaRPr lang="tr-TR" dirty="0">
              <a:solidFill>
                <a:srgbClr val="7030A0"/>
              </a:solidFill>
            </a:endParaRPr>
          </a:p>
        </p:txBody>
      </p:sp>
      <p:sp>
        <p:nvSpPr>
          <p:cNvPr id="27" name="Metin kutusu 26"/>
          <p:cNvSpPr txBox="1"/>
          <p:nvPr/>
        </p:nvSpPr>
        <p:spPr>
          <a:xfrm>
            <a:off x="102415" y="3614960"/>
            <a:ext cx="10284598" cy="923330"/>
          </a:xfrm>
          <a:prstGeom prst="rect">
            <a:avLst/>
          </a:prstGeom>
          <a:noFill/>
          <a:ln>
            <a:solidFill>
              <a:schemeClr val="accent1"/>
            </a:solidFill>
          </a:ln>
        </p:spPr>
        <p:txBody>
          <a:bodyPr wrap="square" rtlCol="0">
            <a:spAutoFit/>
          </a:bodyPr>
          <a:lstStyle/>
          <a:p>
            <a:r>
              <a:rPr lang="tr-TR" dirty="0" smtClean="0"/>
              <a:t>Yeni belge kaydı yapıldıktan sonra ürün güncellendiğinde tarafımızca incelenirken etiket ve KK da eski OK numarası olup olmadığına bakılmaksızın ürün kayıtlı hale getirilecek. Bu işlem 08.04.2021 den sonra da yapılabilecek. Belge bitiş tarihine kadar ürün kayıtlı kalabilecek.</a:t>
            </a:r>
            <a:endParaRPr lang="tr-TR" dirty="0"/>
          </a:p>
        </p:txBody>
      </p:sp>
      <p:sp>
        <p:nvSpPr>
          <p:cNvPr id="28" name="Yuvarlatılmış Dikdörtgen 27"/>
          <p:cNvSpPr/>
          <p:nvPr/>
        </p:nvSpPr>
        <p:spPr>
          <a:xfrm>
            <a:off x="102413" y="4808524"/>
            <a:ext cx="10284599" cy="4412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rgbClr val="FF0000"/>
                </a:solidFill>
              </a:rPr>
              <a:t>Ürün MDR da güncellenmiş ise</a:t>
            </a:r>
            <a:endParaRPr lang="tr-TR" dirty="0">
              <a:solidFill>
                <a:srgbClr val="7030A0"/>
              </a:solidFill>
            </a:endParaRPr>
          </a:p>
        </p:txBody>
      </p:sp>
      <p:sp>
        <p:nvSpPr>
          <p:cNvPr id="31" name="Metin kutusu 30"/>
          <p:cNvSpPr txBox="1"/>
          <p:nvPr/>
        </p:nvSpPr>
        <p:spPr>
          <a:xfrm>
            <a:off x="102414" y="5520020"/>
            <a:ext cx="10284598" cy="646331"/>
          </a:xfrm>
          <a:prstGeom prst="rect">
            <a:avLst/>
          </a:prstGeom>
          <a:noFill/>
          <a:ln>
            <a:solidFill>
              <a:schemeClr val="accent1"/>
            </a:solidFill>
          </a:ln>
        </p:spPr>
        <p:txBody>
          <a:bodyPr wrap="square" rtlCol="0">
            <a:spAutoFit/>
          </a:bodyPr>
          <a:lstStyle/>
          <a:p>
            <a:r>
              <a:rPr lang="tr-TR" dirty="0" smtClean="0"/>
              <a:t>MDR kapsamında yapılacak ürün kayıtlarında yeni </a:t>
            </a:r>
            <a:r>
              <a:rPr lang="tr-TR" dirty="0" err="1" smtClean="0"/>
              <a:t>OK’ya</a:t>
            </a:r>
            <a:r>
              <a:rPr lang="tr-TR" dirty="0" smtClean="0"/>
              <a:t> ait numaranın etiket ve KK da yer alması zorunluluğu aranacak.</a:t>
            </a:r>
            <a:endParaRPr lang="tr-TR" dirty="0"/>
          </a:p>
        </p:txBody>
      </p:sp>
    </p:spTree>
    <p:extLst>
      <p:ext uri="{BB962C8B-B14F-4D97-AF65-F5344CB8AC3E}">
        <p14:creationId xmlns:p14="http://schemas.microsoft.com/office/powerpoint/2010/main" xmlns="" val="23558888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Yuvarlatılmış Dikdörtgen 3"/>
          <p:cNvSpPr/>
          <p:nvPr/>
        </p:nvSpPr>
        <p:spPr>
          <a:xfrm>
            <a:off x="259575" y="2334400"/>
            <a:ext cx="11456174" cy="109797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smtClean="0">
                <a:solidFill>
                  <a:schemeClr val="tx1"/>
                </a:solidFill>
              </a:rPr>
              <a:t>Sistem tarafından barkod bazlı firma ayrımı yapılması zor olması durumunda;</a:t>
            </a:r>
          </a:p>
          <a:p>
            <a:r>
              <a:rPr lang="tr-TR" dirty="0" smtClean="0">
                <a:solidFill>
                  <a:schemeClr val="tx1"/>
                </a:solidFill>
              </a:rPr>
              <a:t>Bir </a:t>
            </a:r>
            <a:r>
              <a:rPr lang="tr-TR" dirty="0">
                <a:solidFill>
                  <a:schemeClr val="tx1"/>
                </a:solidFill>
              </a:rPr>
              <a:t>ürün birden fazla firmada kayıtlı ise </a:t>
            </a:r>
            <a:r>
              <a:rPr lang="tr-TR" dirty="0" smtClean="0">
                <a:solidFill>
                  <a:schemeClr val="tx1"/>
                </a:solidFill>
              </a:rPr>
              <a:t>bir firma </a:t>
            </a:r>
            <a:r>
              <a:rPr lang="tr-TR" dirty="0">
                <a:solidFill>
                  <a:schemeClr val="tx1"/>
                </a:solidFill>
              </a:rPr>
              <a:t>MDR a taşımış diğeri taşımamışsa </a:t>
            </a:r>
            <a:r>
              <a:rPr lang="tr-TR" dirty="0" smtClean="0">
                <a:solidFill>
                  <a:schemeClr val="tx1"/>
                </a:solidFill>
              </a:rPr>
              <a:t>taşımayan </a:t>
            </a:r>
            <a:r>
              <a:rPr lang="tr-TR" dirty="0">
                <a:solidFill>
                  <a:schemeClr val="tx1"/>
                </a:solidFill>
              </a:rPr>
              <a:t>firmanın AB üye ülkesinden de olsa ithalat bildirimi yapmasına izin verilmez. (belge bitiş tarihinden sonra</a:t>
            </a:r>
            <a:r>
              <a:rPr lang="tr-TR" dirty="0" smtClean="0">
                <a:solidFill>
                  <a:schemeClr val="tx1"/>
                </a:solidFill>
              </a:rPr>
              <a:t>)</a:t>
            </a:r>
            <a:endParaRPr lang="tr-TR" dirty="0">
              <a:solidFill>
                <a:schemeClr val="tx1"/>
              </a:solidFill>
            </a:endParaRPr>
          </a:p>
        </p:txBody>
      </p:sp>
      <p:sp>
        <p:nvSpPr>
          <p:cNvPr id="25" name="Unvan 1"/>
          <p:cNvSpPr>
            <a:spLocks noGrp="1"/>
          </p:cNvSpPr>
          <p:nvPr>
            <p:ph type="title"/>
          </p:nvPr>
        </p:nvSpPr>
        <p:spPr>
          <a:xfrm>
            <a:off x="423862" y="122239"/>
            <a:ext cx="10515600" cy="763588"/>
          </a:xfrm>
        </p:spPr>
        <p:txBody>
          <a:bodyPr>
            <a:normAutofit/>
          </a:bodyPr>
          <a:lstStyle/>
          <a:p>
            <a:r>
              <a:rPr lang="tr-TR" sz="3200" dirty="0" smtClean="0">
                <a:latin typeface="Times New Roman" panose="02020603050405020304" pitchFamily="18" charset="0"/>
                <a:cs typeface="Times New Roman" panose="02020603050405020304" pitchFamily="18" charset="0"/>
              </a:rPr>
              <a:t>Dikkat Edilecek Hususlar</a:t>
            </a:r>
            <a:endParaRPr lang="tr-TR" sz="3200" dirty="0">
              <a:latin typeface="Times New Roman" panose="02020603050405020304" pitchFamily="18" charset="0"/>
              <a:cs typeface="Times New Roman" panose="02020603050405020304" pitchFamily="18" charset="0"/>
            </a:endParaRPr>
          </a:p>
        </p:txBody>
      </p:sp>
      <p:sp>
        <p:nvSpPr>
          <p:cNvPr id="22" name="Metin kutusu 21"/>
          <p:cNvSpPr txBox="1"/>
          <p:nvPr/>
        </p:nvSpPr>
        <p:spPr>
          <a:xfrm>
            <a:off x="259575" y="3619046"/>
            <a:ext cx="11456173" cy="923330"/>
          </a:xfrm>
          <a:prstGeom prst="rect">
            <a:avLst/>
          </a:prstGeom>
          <a:noFill/>
          <a:ln>
            <a:solidFill>
              <a:schemeClr val="accent1"/>
            </a:solidFill>
          </a:ln>
        </p:spPr>
        <p:txBody>
          <a:bodyPr wrap="square" rtlCol="0">
            <a:spAutoFit/>
          </a:bodyPr>
          <a:lstStyle/>
          <a:p>
            <a:r>
              <a:rPr lang="tr-TR" dirty="0" smtClean="0"/>
              <a:t>Aynı belge farklı firmalarda kayıtlı ise; bir firma tarafından güncellendiğinde diğer firmaların da güncellemesi için sistem tarafından tetiklenmesi sağlanır. Güncellemeyen firmanın belge ve ürünü düşürülerek AB üye ülkesinden de olsa ithalat bildirimi yapmasına izin verilmez. </a:t>
            </a:r>
            <a:endParaRPr lang="tr-TR" dirty="0"/>
          </a:p>
        </p:txBody>
      </p:sp>
      <p:sp>
        <p:nvSpPr>
          <p:cNvPr id="27" name="Metin kutusu 26"/>
          <p:cNvSpPr txBox="1"/>
          <p:nvPr/>
        </p:nvSpPr>
        <p:spPr>
          <a:xfrm>
            <a:off x="259576" y="4812610"/>
            <a:ext cx="11456172" cy="369332"/>
          </a:xfrm>
          <a:prstGeom prst="rect">
            <a:avLst/>
          </a:prstGeom>
          <a:noFill/>
          <a:ln>
            <a:solidFill>
              <a:schemeClr val="accent1"/>
            </a:solidFill>
          </a:ln>
        </p:spPr>
        <p:txBody>
          <a:bodyPr wrap="square" rtlCol="0">
            <a:spAutoFit/>
          </a:bodyPr>
          <a:lstStyle/>
          <a:p>
            <a:r>
              <a:rPr lang="tr-TR" dirty="0" smtClean="0"/>
              <a:t>Farklı firmalarda kayıtlı aynı barkodun bağlı olduğu EC / AB sertifikasının numarasının aynı olması gerekir.</a:t>
            </a:r>
            <a:endParaRPr lang="tr-TR" dirty="0"/>
          </a:p>
        </p:txBody>
      </p:sp>
      <p:sp>
        <p:nvSpPr>
          <p:cNvPr id="31" name="Metin kutusu 30"/>
          <p:cNvSpPr txBox="1"/>
          <p:nvPr/>
        </p:nvSpPr>
        <p:spPr>
          <a:xfrm>
            <a:off x="259576" y="1009949"/>
            <a:ext cx="11456173" cy="1200329"/>
          </a:xfrm>
          <a:prstGeom prst="rect">
            <a:avLst/>
          </a:prstGeom>
          <a:noFill/>
          <a:ln>
            <a:solidFill>
              <a:schemeClr val="accent1"/>
            </a:solidFill>
          </a:ln>
        </p:spPr>
        <p:txBody>
          <a:bodyPr wrap="square" rtlCol="0">
            <a:spAutoFit/>
          </a:bodyPr>
          <a:lstStyle/>
          <a:p>
            <a:r>
              <a:rPr lang="tr-TR" dirty="0" smtClean="0"/>
              <a:t>Aynı uygunluk beyanına bağlı sınıf I diğer ve daha üst sınıfta ürün var ise (veya MDR da risk sınıfı yükselecek ürün varsa); bu belgeye sınıf I diğer ürün için uygulanacak kurallar uygulanır. Daha üst sınıftaki ürünler için firması tarafından MDD kapsamında yeni belgenin düzenlenerek sisteme yüklenmesi gerekir. Aksi takdirde belge geçerlilik süresine kadar ürün kayıtlı kalması sağlanamaz.</a:t>
            </a:r>
            <a:endParaRPr lang="tr-TR" dirty="0"/>
          </a:p>
        </p:txBody>
      </p:sp>
      <p:sp>
        <p:nvSpPr>
          <p:cNvPr id="10" name="Metin kutusu 9"/>
          <p:cNvSpPr txBox="1"/>
          <p:nvPr/>
        </p:nvSpPr>
        <p:spPr>
          <a:xfrm>
            <a:off x="259575" y="5532252"/>
            <a:ext cx="11456172" cy="369332"/>
          </a:xfrm>
          <a:prstGeom prst="rect">
            <a:avLst/>
          </a:prstGeom>
          <a:noFill/>
          <a:ln>
            <a:solidFill>
              <a:schemeClr val="accent1"/>
            </a:solidFill>
          </a:ln>
        </p:spPr>
        <p:txBody>
          <a:bodyPr wrap="square" rtlCol="0">
            <a:spAutoFit/>
          </a:bodyPr>
          <a:lstStyle/>
          <a:p>
            <a:r>
              <a:rPr lang="tr-TR" dirty="0" smtClean="0"/>
              <a:t>Risk sınıfı yükselecek ürünlerin belirlenmesi gerekmektedir.</a:t>
            </a:r>
            <a:endParaRPr lang="tr-TR" dirty="0"/>
          </a:p>
        </p:txBody>
      </p:sp>
    </p:spTree>
    <p:extLst>
      <p:ext uri="{BB962C8B-B14F-4D97-AF65-F5344CB8AC3E}">
        <p14:creationId xmlns:p14="http://schemas.microsoft.com/office/powerpoint/2010/main" xmlns="" val="15594250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4199</TotalTime>
  <Words>1101</Words>
  <Application>Microsoft Office PowerPoint</Application>
  <PresentationFormat>Özel</PresentationFormat>
  <Paragraphs>141</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Office Teması</vt:lpstr>
      <vt:lpstr>Risk sınıfı sınıf I diğer üstü olan ürünler</vt:lpstr>
      <vt:lpstr>Risk sınıfı sınıf I diğer üstü olan ürünler</vt:lpstr>
      <vt:lpstr>Risk sınıfı sınıf I diğer olan ürünler</vt:lpstr>
      <vt:lpstr>Risk sınıfı sınıf I diğer olan ürünler</vt:lpstr>
      <vt:lpstr>Risk sınıfı sınıf I diğerden yükselen ürünler</vt:lpstr>
      <vt:lpstr>Risk sınıfı sınıf I diğerden  yükselen ürünler</vt:lpstr>
      <vt:lpstr>İngiliz OK lardan Belgelendirilen Ürünlerin Durumu</vt:lpstr>
      <vt:lpstr>Dikkat Edilecek Hususlar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Ömer Faruk KURU</dc:creator>
  <cp:lastModifiedBy>Massiad-Filiz</cp:lastModifiedBy>
  <cp:revision>35</cp:revision>
  <dcterms:created xsi:type="dcterms:W3CDTF">2021-03-21T10:14:45Z</dcterms:created>
  <dcterms:modified xsi:type="dcterms:W3CDTF">2021-04-05T14:18:23Z</dcterms:modified>
</cp:coreProperties>
</file>